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9"/>
  </p:notesMasterIdLst>
  <p:handoutMasterIdLst>
    <p:handoutMasterId r:id="rId40"/>
  </p:handoutMasterIdLst>
  <p:sldIdLst>
    <p:sldId id="1208" r:id="rId3"/>
    <p:sldId id="1748" r:id="rId4"/>
    <p:sldId id="1746" r:id="rId5"/>
    <p:sldId id="1247" r:id="rId6"/>
    <p:sldId id="1248" r:id="rId7"/>
    <p:sldId id="1266" r:id="rId8"/>
    <p:sldId id="1717" r:id="rId9"/>
    <p:sldId id="507" r:id="rId10"/>
    <p:sldId id="1281" r:id="rId11"/>
    <p:sldId id="481" r:id="rId12"/>
    <p:sldId id="543" r:id="rId13"/>
    <p:sldId id="544" r:id="rId14"/>
    <p:sldId id="491" r:id="rId15"/>
    <p:sldId id="512" r:id="rId16"/>
    <p:sldId id="1070" r:id="rId17"/>
    <p:sldId id="1081" r:id="rId18"/>
    <p:sldId id="1718" r:id="rId19"/>
    <p:sldId id="496" r:id="rId20"/>
    <p:sldId id="1253" r:id="rId21"/>
    <p:sldId id="1734" r:id="rId22"/>
    <p:sldId id="1742" r:id="rId23"/>
    <p:sldId id="1720" r:id="rId24"/>
    <p:sldId id="1263" r:id="rId25"/>
    <p:sldId id="1770" r:id="rId26"/>
    <p:sldId id="1719" r:id="rId27"/>
    <p:sldId id="350" r:id="rId28"/>
    <p:sldId id="1765" r:id="rId29"/>
    <p:sldId id="1250" r:id="rId30"/>
    <p:sldId id="1769" r:id="rId31"/>
    <p:sldId id="1730" r:id="rId32"/>
    <p:sldId id="271" r:id="rId33"/>
    <p:sldId id="1698" r:id="rId34"/>
    <p:sldId id="1747" r:id="rId35"/>
    <p:sldId id="1264" r:id="rId36"/>
    <p:sldId id="1265" r:id="rId37"/>
    <p:sldId id="174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16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ten Kate" initials="KtK" lastIdx="1" clrIdx="0">
    <p:extLst>
      <p:ext uri="{19B8F6BF-5375-455C-9EA6-DF929625EA0E}">
        <p15:presenceInfo xmlns:p15="http://schemas.microsoft.com/office/powerpoint/2012/main" userId="699bd6b92490cd22" providerId="Windows Live"/>
      </p:ext>
    </p:extLst>
  </p:cmAuthor>
  <p:cmAuthor id="2" name="Amrei Von Hase" initials="avh" lastIdx="8" clrIdx="1"/>
  <p:cmAuthor id="3" name="Amrei von Hase" initials="AvH" lastIdx="67" clrIdx="2">
    <p:extLst>
      <p:ext uri="{19B8F6BF-5375-455C-9EA6-DF929625EA0E}">
        <p15:presenceInfo xmlns:p15="http://schemas.microsoft.com/office/powerpoint/2012/main" userId="S-1-5-21-1663678848-3357185033-1859186257-1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CC3399"/>
    <a:srgbClr val="4F7A32"/>
    <a:srgbClr val="009999"/>
    <a:srgbClr val="CC0000"/>
    <a:srgbClr val="CC6600"/>
    <a:srgbClr val="D18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21" autoAdjust="0"/>
    <p:restoredTop sz="93615" autoAdjust="0"/>
  </p:normalViewPr>
  <p:slideViewPr>
    <p:cSldViewPr snapToGrid="0">
      <p:cViewPr varScale="1">
        <p:scale>
          <a:sx n="62" d="100"/>
          <a:sy n="62" d="100"/>
        </p:scale>
        <p:origin x="48" y="432"/>
      </p:cViewPr>
      <p:guideLst>
        <p:guide orient="horz" pos="2136"/>
        <p:guide pos="1608"/>
      </p:guideLst>
    </p:cSldViewPr>
  </p:slideViewPr>
  <p:outlineViewPr>
    <p:cViewPr>
      <p:scale>
        <a:sx n="33" d="100"/>
        <a:sy n="33" d="100"/>
      </p:scale>
      <p:origin x="0" y="-34951"/>
    </p:cViewPr>
  </p:outlineViewPr>
  <p:notesTextViewPr>
    <p:cViewPr>
      <p:scale>
        <a:sx n="1" d="1"/>
        <a:sy n="1" d="1"/>
      </p:scale>
      <p:origin x="0" y="0"/>
    </p:cViewPr>
  </p:notesTextViewPr>
  <p:sorterViewPr>
    <p:cViewPr>
      <p:scale>
        <a:sx n="80" d="100"/>
        <a:sy n="80" d="100"/>
      </p:scale>
      <p:origin x="0" y="-7188"/>
    </p:cViewPr>
  </p:sorterViewPr>
  <p:notesViewPr>
    <p:cSldViewPr snapToGrid="0">
      <p:cViewPr>
        <p:scale>
          <a:sx n="66" d="100"/>
          <a:sy n="66" d="100"/>
        </p:scale>
        <p:origin x="2306" y="-10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8A64B0-8820-4446-B3FC-6DCE973207B7}" type="datetimeFigureOut">
              <a:rPr lang="en-US" smtClean="0"/>
              <a:t>2/17/2020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6DBFDE-8350-4B9E-8EB9-12048A222405}" type="slidenum">
              <a:rPr lang="en-US" smtClean="0"/>
              <a:t>‹#›</a:t>
            </a:fld>
            <a:endParaRPr lang="en-US"/>
          </a:p>
        </p:txBody>
      </p:sp>
    </p:spTree>
    <p:extLst>
      <p:ext uri="{BB962C8B-B14F-4D97-AF65-F5344CB8AC3E}">
        <p14:creationId xmlns:p14="http://schemas.microsoft.com/office/powerpoint/2010/main" val="10864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02FDA-DE64-40F6-8637-324925CF600C}" type="datetimeFigureOut">
              <a:rPr lang="en-GB" smtClean="0"/>
              <a:t>17/02/2020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DAD05-9F8E-438F-8658-A195C587F6E1}" type="slidenum">
              <a:rPr lang="en-GB" smtClean="0"/>
              <a:t>‹#›</a:t>
            </a:fld>
            <a:endParaRPr lang="en-GB"/>
          </a:p>
        </p:txBody>
      </p:sp>
    </p:spTree>
    <p:extLst>
      <p:ext uri="{BB962C8B-B14F-4D97-AF65-F5344CB8AC3E}">
        <p14:creationId xmlns:p14="http://schemas.microsoft.com/office/powerpoint/2010/main" val="339944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a:t>
            </a:fld>
            <a:endParaRPr lang="en-GB"/>
          </a:p>
        </p:txBody>
      </p:sp>
    </p:spTree>
    <p:extLst>
      <p:ext uri="{BB962C8B-B14F-4D97-AF65-F5344CB8AC3E}">
        <p14:creationId xmlns:p14="http://schemas.microsoft.com/office/powerpoint/2010/main" val="88888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10</a:t>
            </a:fld>
            <a:endParaRPr lang="en-GB"/>
          </a:p>
        </p:txBody>
      </p:sp>
    </p:spTree>
    <p:extLst>
      <p:ext uri="{BB962C8B-B14F-4D97-AF65-F5344CB8AC3E}">
        <p14:creationId xmlns:p14="http://schemas.microsoft.com/office/powerpoint/2010/main" val="2229324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11</a:t>
            </a:fld>
            <a:endParaRPr lang="en-GB"/>
          </a:p>
        </p:txBody>
      </p:sp>
    </p:spTree>
    <p:extLst>
      <p:ext uri="{BB962C8B-B14F-4D97-AF65-F5344CB8AC3E}">
        <p14:creationId xmlns:p14="http://schemas.microsoft.com/office/powerpoint/2010/main" val="330317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12</a:t>
            </a:fld>
            <a:endParaRPr lang="en-GB"/>
          </a:p>
        </p:txBody>
      </p:sp>
    </p:spTree>
    <p:extLst>
      <p:ext uri="{BB962C8B-B14F-4D97-AF65-F5344CB8AC3E}">
        <p14:creationId xmlns:p14="http://schemas.microsoft.com/office/powerpoint/2010/main" val="2229313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13</a:t>
            </a:fld>
            <a:endParaRPr lang="en-GB"/>
          </a:p>
        </p:txBody>
      </p:sp>
    </p:spTree>
    <p:extLst>
      <p:ext uri="{BB962C8B-B14F-4D97-AF65-F5344CB8AC3E}">
        <p14:creationId xmlns:p14="http://schemas.microsoft.com/office/powerpoint/2010/main" val="539892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14</a:t>
            </a:fld>
            <a:endParaRPr lang="en-GB"/>
          </a:p>
        </p:txBody>
      </p:sp>
    </p:spTree>
    <p:extLst>
      <p:ext uri="{BB962C8B-B14F-4D97-AF65-F5344CB8AC3E}">
        <p14:creationId xmlns:p14="http://schemas.microsoft.com/office/powerpoint/2010/main" val="529786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Putting up a fence</a:t>
            </a:r>
          </a:p>
          <a:p>
            <a:pPr marL="171450" indent="-171450">
              <a:buFontTx/>
              <a:buChar char="-"/>
            </a:pPr>
            <a:r>
              <a:rPr lang="en-US" dirty="0"/>
              <a:t>Manage access</a:t>
            </a:r>
          </a:p>
          <a:p>
            <a:pPr marL="171450" indent="-171450">
              <a:buFontTx/>
              <a:buChar char="-"/>
            </a:pPr>
            <a:r>
              <a:rPr lang="en-US" dirty="0"/>
              <a:t>Pollution control</a:t>
            </a:r>
          </a:p>
        </p:txBody>
      </p:sp>
      <p:sp>
        <p:nvSpPr>
          <p:cNvPr id="4" name="Slide Number Placeholder 3"/>
          <p:cNvSpPr>
            <a:spLocks noGrp="1"/>
          </p:cNvSpPr>
          <p:nvPr>
            <p:ph type="sldNum" sz="quarter" idx="10"/>
          </p:nvPr>
        </p:nvSpPr>
        <p:spPr/>
        <p:txBody>
          <a:bodyPr/>
          <a:lstStyle/>
          <a:p>
            <a:fld id="{F5399C0E-33C4-4A47-AC29-9AE406C8DC63}" type="slidenum">
              <a:rPr lang="en-US" smtClean="0"/>
              <a:t>15</a:t>
            </a:fld>
            <a:endParaRPr lang="en-US"/>
          </a:p>
        </p:txBody>
      </p:sp>
    </p:spTree>
    <p:extLst>
      <p:ext uri="{BB962C8B-B14F-4D97-AF65-F5344CB8AC3E}">
        <p14:creationId xmlns:p14="http://schemas.microsoft.com/office/powerpoint/2010/main" val="254183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99C0E-33C4-4A47-AC29-9AE406C8DC63}" type="slidenum">
              <a:rPr lang="en-US" smtClean="0"/>
              <a:t>16</a:t>
            </a:fld>
            <a:endParaRPr lang="en-US"/>
          </a:p>
        </p:txBody>
      </p:sp>
    </p:spTree>
    <p:extLst>
      <p:ext uri="{BB962C8B-B14F-4D97-AF65-F5344CB8AC3E}">
        <p14:creationId xmlns:p14="http://schemas.microsoft.com/office/powerpoint/2010/main" val="1846011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17</a:t>
            </a:fld>
            <a:endParaRPr lang="en-GB"/>
          </a:p>
        </p:txBody>
      </p:sp>
    </p:spTree>
    <p:extLst>
      <p:ext uri="{BB962C8B-B14F-4D97-AF65-F5344CB8AC3E}">
        <p14:creationId xmlns:p14="http://schemas.microsoft.com/office/powerpoint/2010/main" val="3673329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5679B1-8641-4B82-B8BC-06115EDC6E07}" type="slidenum">
              <a:rPr lang="fr-FR" smtClean="0"/>
              <a:t>18</a:t>
            </a:fld>
            <a:endParaRPr lang="fr-FR"/>
          </a:p>
        </p:txBody>
      </p:sp>
    </p:spTree>
    <p:extLst>
      <p:ext uri="{BB962C8B-B14F-4D97-AF65-F5344CB8AC3E}">
        <p14:creationId xmlns:p14="http://schemas.microsoft.com/office/powerpoint/2010/main" val="2827544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GB" dirty="0"/>
          </a:p>
        </p:txBody>
      </p:sp>
      <p:sp>
        <p:nvSpPr>
          <p:cNvPr id="4" name="Slide Number Placeholder 3"/>
          <p:cNvSpPr>
            <a:spLocks noGrp="1"/>
          </p:cNvSpPr>
          <p:nvPr>
            <p:ph type="sldNum" sz="quarter" idx="5"/>
          </p:nvPr>
        </p:nvSpPr>
        <p:spPr/>
        <p:txBody>
          <a:bodyPr/>
          <a:lstStyle/>
          <a:p>
            <a:pPr>
              <a:defRPr/>
            </a:pPr>
            <a:fld id="{4DA5C8CC-0FC7-4228-A025-F29CF1BF83A1}"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54728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a:t>
            </a:fld>
            <a:endParaRPr lang="en-GB"/>
          </a:p>
        </p:txBody>
      </p:sp>
    </p:spTree>
    <p:extLst>
      <p:ext uri="{BB962C8B-B14F-4D97-AF65-F5344CB8AC3E}">
        <p14:creationId xmlns:p14="http://schemas.microsoft.com/office/powerpoint/2010/main" val="394930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20</a:t>
            </a:fld>
            <a:endParaRPr lang="en-GB"/>
          </a:p>
        </p:txBody>
      </p:sp>
    </p:spTree>
    <p:extLst>
      <p:ext uri="{BB962C8B-B14F-4D97-AF65-F5344CB8AC3E}">
        <p14:creationId xmlns:p14="http://schemas.microsoft.com/office/powerpoint/2010/main" val="212442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dirty="0">
              <a:latin typeface="Times New Roman" charset="0"/>
            </a:endParaRPr>
          </a:p>
        </p:txBody>
      </p:sp>
      <p:sp>
        <p:nvSpPr>
          <p:cNvPr id="53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79310" eaLnBrk="0" hangingPunct="0">
              <a:defRPr sz="2800" b="1">
                <a:solidFill>
                  <a:srgbClr val="000000"/>
                </a:solidFill>
                <a:latin typeface="Arial" charset="0"/>
                <a:ea typeface="ＭＳ Ｐゴシック" charset="0"/>
                <a:cs typeface="ＭＳ Ｐゴシック" charset="0"/>
              </a:defRPr>
            </a:lvl1pPr>
            <a:lvl2pPr marL="734852" indent="-282635" defTabSz="879310" eaLnBrk="0" hangingPunct="0">
              <a:defRPr sz="2800" b="1">
                <a:solidFill>
                  <a:srgbClr val="000000"/>
                </a:solidFill>
                <a:latin typeface="Arial" charset="0"/>
                <a:ea typeface="ＭＳ Ｐゴシック" charset="0"/>
              </a:defRPr>
            </a:lvl2pPr>
            <a:lvl3pPr marL="1130541" indent="-226108" defTabSz="879310" eaLnBrk="0" hangingPunct="0">
              <a:defRPr sz="2800" b="1">
                <a:solidFill>
                  <a:srgbClr val="000000"/>
                </a:solidFill>
                <a:latin typeface="Arial" charset="0"/>
                <a:ea typeface="ＭＳ Ｐゴシック" charset="0"/>
              </a:defRPr>
            </a:lvl3pPr>
            <a:lvl4pPr marL="1582758" indent="-226108" defTabSz="879310" eaLnBrk="0" hangingPunct="0">
              <a:defRPr sz="2800" b="1">
                <a:solidFill>
                  <a:srgbClr val="000000"/>
                </a:solidFill>
                <a:latin typeface="Arial" charset="0"/>
                <a:ea typeface="ＭＳ Ｐゴシック" charset="0"/>
              </a:defRPr>
            </a:lvl4pPr>
            <a:lvl5pPr marL="2034974" indent="-226108" defTabSz="879310" eaLnBrk="0" hangingPunct="0">
              <a:defRPr sz="2800" b="1">
                <a:solidFill>
                  <a:srgbClr val="000000"/>
                </a:solidFill>
                <a:latin typeface="Arial" charset="0"/>
                <a:ea typeface="ＭＳ Ｐゴシック" charset="0"/>
              </a:defRPr>
            </a:lvl5pPr>
            <a:lvl6pPr marL="2487191" indent="-226108" defTabSz="879310" eaLnBrk="0" fontAlgn="base" hangingPunct="0">
              <a:spcBef>
                <a:spcPct val="0"/>
              </a:spcBef>
              <a:spcAft>
                <a:spcPct val="0"/>
              </a:spcAft>
              <a:defRPr sz="2800" b="1">
                <a:solidFill>
                  <a:srgbClr val="000000"/>
                </a:solidFill>
                <a:latin typeface="Arial" charset="0"/>
                <a:ea typeface="ＭＳ Ｐゴシック" charset="0"/>
              </a:defRPr>
            </a:lvl6pPr>
            <a:lvl7pPr marL="2939407" indent="-226108" defTabSz="879310" eaLnBrk="0" fontAlgn="base" hangingPunct="0">
              <a:spcBef>
                <a:spcPct val="0"/>
              </a:spcBef>
              <a:spcAft>
                <a:spcPct val="0"/>
              </a:spcAft>
              <a:defRPr sz="2800" b="1">
                <a:solidFill>
                  <a:srgbClr val="000000"/>
                </a:solidFill>
                <a:latin typeface="Arial" charset="0"/>
                <a:ea typeface="ＭＳ Ｐゴシック" charset="0"/>
              </a:defRPr>
            </a:lvl7pPr>
            <a:lvl8pPr marL="3391624" indent="-226108" defTabSz="879310" eaLnBrk="0" fontAlgn="base" hangingPunct="0">
              <a:spcBef>
                <a:spcPct val="0"/>
              </a:spcBef>
              <a:spcAft>
                <a:spcPct val="0"/>
              </a:spcAft>
              <a:defRPr sz="2800" b="1">
                <a:solidFill>
                  <a:srgbClr val="000000"/>
                </a:solidFill>
                <a:latin typeface="Arial" charset="0"/>
                <a:ea typeface="ＭＳ Ｐゴシック" charset="0"/>
              </a:defRPr>
            </a:lvl8pPr>
            <a:lvl9pPr marL="3843840" indent="-226108" defTabSz="879310" eaLnBrk="0" fontAlgn="base" hangingPunct="0">
              <a:spcBef>
                <a:spcPct val="0"/>
              </a:spcBef>
              <a:spcAft>
                <a:spcPct val="0"/>
              </a:spcAft>
              <a:defRPr sz="2800" b="1">
                <a:solidFill>
                  <a:srgbClr val="000000"/>
                </a:solidFill>
                <a:latin typeface="Arial" charset="0"/>
                <a:ea typeface="ＭＳ Ｐゴシック" charset="0"/>
              </a:defRPr>
            </a:lvl9pPr>
          </a:lstStyle>
          <a:p>
            <a:fld id="{3CE9D4B1-D28B-9F42-9D24-D9D4E5CBB627}" type="slidenum">
              <a:rPr lang="en-US" sz="1100" b="0">
                <a:solidFill>
                  <a:schemeClr val="tx1"/>
                </a:solidFill>
                <a:latin typeface="Times New Roman" charset="0"/>
              </a:rPr>
              <a:pPr/>
              <a:t>21</a:t>
            </a:fld>
            <a:endParaRPr lang="en-US" sz="1100" b="0">
              <a:solidFill>
                <a:schemeClr val="tx1"/>
              </a:solidFill>
              <a:latin typeface="Times New Roman" charset="0"/>
            </a:endParaRPr>
          </a:p>
        </p:txBody>
      </p:sp>
    </p:spTree>
    <p:extLst>
      <p:ext uri="{BB962C8B-B14F-4D97-AF65-F5344CB8AC3E}">
        <p14:creationId xmlns:p14="http://schemas.microsoft.com/office/powerpoint/2010/main" val="3676524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22</a:t>
            </a:fld>
            <a:endParaRPr lang="en-GB"/>
          </a:p>
        </p:txBody>
      </p:sp>
    </p:spTree>
    <p:extLst>
      <p:ext uri="{BB962C8B-B14F-4D97-AF65-F5344CB8AC3E}">
        <p14:creationId xmlns:p14="http://schemas.microsoft.com/office/powerpoint/2010/main" val="39081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3: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
        <p:nvSpPr>
          <p:cNvPr id="445" name="Google Shape;445;p13: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228600" marR="0" lvl="0" indent="-228600" algn="l" rtl="0">
              <a:lnSpc>
                <a:spcPct val="100000"/>
              </a:lnSpc>
              <a:spcBef>
                <a:spcPts val="0"/>
              </a:spcBef>
              <a:spcAft>
                <a:spcPts val="0"/>
              </a:spcAft>
              <a:buClr>
                <a:schemeClr val="dk1"/>
              </a:buClr>
              <a:buSzPts val="1200"/>
              <a:buFont typeface="Arial"/>
              <a:buNone/>
            </a:pPr>
            <a:r>
              <a:rPr lang="en-US" sz="1200">
                <a:solidFill>
                  <a:schemeClr val="dk1"/>
                </a:solidFill>
                <a:latin typeface="Times New Roman"/>
                <a:ea typeface="Times New Roman"/>
                <a:cs typeface="Times New Roman"/>
                <a:sym typeface="Times New Roman"/>
              </a:rPr>
              <a:t>This definition was developed and agreed by all the members of the international Business and Biodiversity Offsets Programme: governments, companies, banks and conservation groups.  It draws on definitions found in policy on biodiversity offsets in some thirty countries, as well as key elements of voluntary best practice.  It’s worth emphasising are the following aspects:</a:t>
            </a:r>
            <a:endParaRPr sz="1200">
              <a:solidFill>
                <a:schemeClr val="dk1"/>
              </a:solidFill>
              <a:latin typeface="Times New Roman"/>
              <a:ea typeface="Times New Roman"/>
              <a:cs typeface="Times New Roman"/>
              <a:sym typeface="Times New Roman"/>
            </a:endParaRPr>
          </a:p>
          <a:p>
            <a:pPr marL="228600" lvl="0" indent="-152400" algn="l" rtl="0">
              <a:spcBef>
                <a:spcPts val="0"/>
              </a:spcBef>
              <a:spcAft>
                <a:spcPts val="0"/>
              </a:spcAft>
              <a:buClr>
                <a:schemeClr val="dk1"/>
              </a:buClr>
              <a:buSzPts val="1200"/>
              <a:buFont typeface="Arial"/>
              <a:buNone/>
            </a:pP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Char char="•"/>
            </a:pPr>
            <a:r>
              <a:rPr lang="en-US" sz="1200">
                <a:solidFill>
                  <a:schemeClr val="dk1"/>
                </a:solidFill>
                <a:latin typeface="Times New Roman"/>
                <a:ea typeface="Times New Roman"/>
                <a:cs typeface="Times New Roman"/>
                <a:sym typeface="Times New Roman"/>
              </a:rPr>
              <a:t>Measurable = different from compensation in days gone by, which was more about a lump sum based on a company’s willingness to pay than measures designed specifically to be adequate to offset residual impacts.</a:t>
            </a:r>
            <a:endParaRPr/>
          </a:p>
          <a:p>
            <a:pPr marL="228600" lvl="0" indent="-228600" algn="l" rtl="0">
              <a:spcBef>
                <a:spcPts val="0"/>
              </a:spcBef>
              <a:spcAft>
                <a:spcPts val="0"/>
              </a:spcAft>
              <a:buClr>
                <a:schemeClr val="dk1"/>
              </a:buClr>
              <a:buSzPts val="1200"/>
              <a:buFont typeface="Arial"/>
              <a:buChar char="•"/>
            </a:pPr>
            <a:r>
              <a:rPr lang="en-US" sz="1200">
                <a:solidFill>
                  <a:schemeClr val="dk1"/>
                </a:solidFill>
                <a:latin typeface="Times New Roman"/>
                <a:ea typeface="Times New Roman"/>
                <a:cs typeface="Times New Roman"/>
                <a:sym typeface="Times New Roman"/>
              </a:rPr>
              <a:t>Importance of the mitigation hierarchy and offsets only as the last step to address residual impacts and achieve NNL or a NG of biodiveristy.</a:t>
            </a:r>
            <a:endParaRPr/>
          </a:p>
          <a:p>
            <a:pPr marL="228600" lvl="0" indent="-228600" algn="l" rtl="0">
              <a:spcBef>
                <a:spcPts val="0"/>
              </a:spcBef>
              <a:spcAft>
                <a:spcPts val="0"/>
              </a:spcAft>
              <a:buClr>
                <a:schemeClr val="dk1"/>
              </a:buClr>
              <a:buSzPts val="1200"/>
              <a:buFont typeface="Arial"/>
              <a:buChar char="•"/>
            </a:pPr>
            <a:r>
              <a:rPr lang="en-US" sz="1200">
                <a:solidFill>
                  <a:schemeClr val="dk1"/>
                </a:solidFill>
                <a:latin typeface="Times New Roman"/>
                <a:ea typeface="Times New Roman"/>
                <a:cs typeface="Times New Roman"/>
                <a:sym typeface="Times New Roman"/>
              </a:rPr>
              <a:t>On the ground = not just funding capacity building, awareness raising, research, but leading to ‘in situ’ conservation results</a:t>
            </a: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Char char="•"/>
            </a:pPr>
            <a:r>
              <a:rPr lang="en-US" sz="1200">
                <a:solidFill>
                  <a:schemeClr val="dk1"/>
                </a:solidFill>
                <a:latin typeface="Times New Roman"/>
                <a:ea typeface="Times New Roman"/>
                <a:cs typeface="Times New Roman"/>
                <a:sym typeface="Times New Roman"/>
              </a:rPr>
              <a:t>Species/habitat/ecosystem = all levels of biodiversity</a:t>
            </a: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200"/>
              <a:buFont typeface="Arial"/>
              <a:buChar char="•"/>
            </a:pPr>
            <a:r>
              <a:rPr lang="en-US" sz="1200">
                <a:solidFill>
                  <a:schemeClr val="dk1"/>
                </a:solidFill>
                <a:latin typeface="Times New Roman"/>
                <a:ea typeface="Times New Roman"/>
                <a:cs typeface="Times New Roman"/>
                <a:sym typeface="Times New Roman"/>
              </a:rPr>
              <a:t>People’s use and cultural values = no net loss, not just of threatened species.  Also, to succeed with conservation in the long term, you need to address the underlying causes of loss of biodiversity in the landscape, which are often related to people’s uses of biodiversity.</a:t>
            </a:r>
            <a:endParaRPr/>
          </a:p>
          <a:p>
            <a:pPr marL="0" lvl="0" indent="0" algn="l" rtl="0">
              <a:spcBef>
                <a:spcPts val="0"/>
              </a:spcBef>
              <a:spcAft>
                <a:spcPts val="0"/>
              </a:spcAft>
              <a:buNone/>
            </a:pPr>
            <a:r>
              <a:rPr lang="en-US" i="1">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839668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GB" dirty="0"/>
          </a:p>
        </p:txBody>
      </p:sp>
      <p:sp>
        <p:nvSpPr>
          <p:cNvPr id="4" name="Slide Number Placeholder 3"/>
          <p:cNvSpPr>
            <a:spLocks noGrp="1"/>
          </p:cNvSpPr>
          <p:nvPr>
            <p:ph type="sldNum" sz="quarter" idx="5"/>
          </p:nvPr>
        </p:nvSpPr>
        <p:spPr/>
        <p:txBody>
          <a:bodyPr/>
          <a:lstStyle/>
          <a:p>
            <a:pPr>
              <a:defRPr/>
            </a:pPr>
            <a:fld id="{4DA5C8CC-0FC7-4228-A025-F29CF1BF83A1}"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4183020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25</a:t>
            </a:fld>
            <a:endParaRPr lang="en-GB"/>
          </a:p>
        </p:txBody>
      </p:sp>
    </p:spTree>
    <p:extLst>
      <p:ext uri="{BB962C8B-B14F-4D97-AF65-F5344CB8AC3E}">
        <p14:creationId xmlns:p14="http://schemas.microsoft.com/office/powerpoint/2010/main" val="2913852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26</a:t>
            </a:fld>
            <a:endParaRPr lang="en-GB"/>
          </a:p>
        </p:txBody>
      </p:sp>
    </p:spTree>
    <p:extLst>
      <p:ext uri="{BB962C8B-B14F-4D97-AF65-F5344CB8AC3E}">
        <p14:creationId xmlns:p14="http://schemas.microsoft.com/office/powerpoint/2010/main" val="765109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a:spcBef>
                <a:spcPts val="600"/>
              </a:spcBef>
            </a:pPr>
            <a:r>
              <a:rPr lang="en-US" b="1" u="sng" dirty="0"/>
              <a:t>No Net Loss (NNL)</a:t>
            </a:r>
          </a:p>
          <a:p>
            <a:pPr>
              <a:spcBef>
                <a:spcPts val="600"/>
              </a:spcBef>
            </a:pPr>
            <a:r>
              <a:rPr lang="en-GB" dirty="0"/>
              <a:t>A goal for a development project, policy, plan or activity in which the impacts on biodiversity it causes are balanced or outweighed by measures taken to avoid and minimise the impacts, to undertake on-site restoration and finally to offset the residual impacts, so that no overall loss remains.  </a:t>
            </a:r>
          </a:p>
          <a:p>
            <a:endParaRPr lang="en-US" dirty="0"/>
          </a:p>
          <a:p>
            <a:pPr>
              <a:spcBef>
                <a:spcPts val="600"/>
              </a:spcBef>
            </a:pPr>
            <a:r>
              <a:rPr lang="en-US" b="1" u="sng" dirty="0"/>
              <a:t>Biodiversity Net Gain (BNG)</a:t>
            </a:r>
            <a:endParaRPr lang="en-US" dirty="0"/>
          </a:p>
          <a:p>
            <a:pPr>
              <a:spcBef>
                <a:spcPts val="600"/>
              </a:spcBef>
            </a:pPr>
            <a:r>
              <a:rPr lang="en-GB" dirty="0"/>
              <a:t>A goal for a development project, policy, plan or activity in which the impacts on biodiversity it causes are outweighed by measures taken to avoid and minimise the impacts, to undertake on-site restoration and finally to offset the residual impacts, to the extent that the gain exceeds the loss.</a:t>
            </a:r>
          </a:p>
          <a:p>
            <a:pPr>
              <a:spcBef>
                <a:spcPts val="600"/>
              </a:spcBef>
            </a:pPr>
            <a:endParaRPr lang="en-GB" dirty="0"/>
          </a:p>
          <a:p>
            <a:pPr>
              <a:spcBef>
                <a:spcPts val="600"/>
              </a:spcBef>
            </a:pPr>
            <a:r>
              <a:rPr lang="en-GB" dirty="0"/>
              <a:t>NNL and BNG must be defined relative to an appropriate reference scenario (‘NNL or net gain of what compared with what?’). For governments, this goal may be set at a national, regional or local level. For companies, the goal may be at a site, project or corporate level, or for part of the value chain.  For financial institutions, the focus could be their investment strategies, based on environment, social and governance (ESG) policy that refers to BNG/NNL. </a:t>
            </a:r>
          </a:p>
          <a:p>
            <a:endParaRPr lang="en-GB" dirty="0"/>
          </a:p>
        </p:txBody>
      </p:sp>
      <p:sp>
        <p:nvSpPr>
          <p:cNvPr id="4" name="Slide Number Placeholder 3"/>
          <p:cNvSpPr>
            <a:spLocks noGrp="1"/>
          </p:cNvSpPr>
          <p:nvPr>
            <p:ph type="sldNum" sz="quarter" idx="5"/>
          </p:nvPr>
        </p:nvSpPr>
        <p:spPr/>
        <p:txBody>
          <a:bodyPr/>
          <a:lstStyle/>
          <a:p>
            <a:pPr>
              <a:defRPr/>
            </a:pPr>
            <a:fld id="{4DA5C8CC-0FC7-4228-A025-F29CF1BF83A1}"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1357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a:spcBef>
                <a:spcPts val="600"/>
              </a:spcBef>
            </a:pPr>
            <a:r>
              <a:rPr lang="en-MY" dirty="0"/>
              <a:t>Good practice is to define the level for capping losses with reference to quantifiable jurisdiction-level targets that correspond with specific national and international biodiversity conservation goals. This is important to ensure that these targets and goals are not compromised. It is also good practice to describe the final outcome that is desired clearly —e.g. the amount of different ecosystems to be retained in good condition.  </a:t>
            </a:r>
            <a:endParaRPr lang="en-US" dirty="0"/>
          </a:p>
        </p:txBody>
      </p:sp>
      <p:sp>
        <p:nvSpPr>
          <p:cNvPr id="4" name="Slide Number Placeholder 3"/>
          <p:cNvSpPr>
            <a:spLocks noGrp="1"/>
          </p:cNvSpPr>
          <p:nvPr>
            <p:ph type="sldNum" sz="quarter" idx="5"/>
          </p:nvPr>
        </p:nvSpPr>
        <p:spPr/>
        <p:txBody>
          <a:bodyPr/>
          <a:lstStyle/>
          <a:p>
            <a:pPr>
              <a:defRPr/>
            </a:pPr>
            <a:fld id="{4DA5C8CC-0FC7-4228-A025-F29CF1BF83A1}"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66255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a:spcBef>
                <a:spcPts val="600"/>
              </a:spcBef>
            </a:pPr>
            <a:r>
              <a:rPr lang="en-MY" dirty="0"/>
              <a:t>Good practice is to define the level for capping losses with reference to quantifiable jurisdiction-level targets that correspond with specific national and international biodiversity conservation goals. This is important to ensure that these targets and goals are not compromised. It is also good practice to describe the final outcome that is desired clearly —e.g. the amount of different ecosystems to be retained in good condition.  </a:t>
            </a:r>
            <a:endParaRPr lang="en-US" dirty="0"/>
          </a:p>
        </p:txBody>
      </p:sp>
      <p:sp>
        <p:nvSpPr>
          <p:cNvPr id="4" name="Slide Number Placeholder 3"/>
          <p:cNvSpPr>
            <a:spLocks noGrp="1"/>
          </p:cNvSpPr>
          <p:nvPr>
            <p:ph type="sldNum" sz="quarter" idx="5"/>
          </p:nvPr>
        </p:nvSpPr>
        <p:spPr/>
        <p:txBody>
          <a:bodyPr/>
          <a:lstStyle/>
          <a:p>
            <a:pPr>
              <a:defRPr/>
            </a:pPr>
            <a:fld id="{4DA5C8CC-0FC7-4228-A025-F29CF1BF83A1}"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07829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a:t>
            </a:fld>
            <a:endParaRPr lang="en-GB"/>
          </a:p>
        </p:txBody>
      </p:sp>
    </p:spTree>
    <p:extLst>
      <p:ext uri="{BB962C8B-B14F-4D97-AF65-F5344CB8AC3E}">
        <p14:creationId xmlns:p14="http://schemas.microsoft.com/office/powerpoint/2010/main" val="3002570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30</a:t>
            </a:fld>
            <a:endParaRPr lang="en-GB"/>
          </a:p>
        </p:txBody>
      </p:sp>
    </p:spTree>
    <p:extLst>
      <p:ext uri="{BB962C8B-B14F-4D97-AF65-F5344CB8AC3E}">
        <p14:creationId xmlns:p14="http://schemas.microsoft.com/office/powerpoint/2010/main" val="981738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31</a:t>
            </a:fld>
            <a:endParaRPr>
              <a:solidFill>
                <a:srgbClr val="000000"/>
              </a:solidFill>
            </a:endParaRPr>
          </a:p>
        </p:txBody>
      </p:sp>
      <p:sp>
        <p:nvSpPr>
          <p:cNvPr id="368" name="Google Shape;36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fr-FR" sz="1110" i="1">
                <a:latin typeface="Times New Roman"/>
                <a:ea typeface="Times New Roman"/>
                <a:cs typeface="Times New Roman"/>
                <a:sym typeface="Times New Roman"/>
              </a:rPr>
              <a:t>[TRAINERS – Please note: use animation to highlight each example of avoidance to be coordinated as you click through and present the information below.]</a:t>
            </a:r>
            <a:endParaRPr/>
          </a:p>
          <a:p>
            <a:pPr marL="0" lvl="0" indent="0" algn="l" rtl="0">
              <a:lnSpc>
                <a:spcPct val="80000"/>
              </a:lnSpc>
              <a:spcBef>
                <a:spcPts val="0"/>
              </a:spcBef>
              <a:spcAft>
                <a:spcPts val="0"/>
              </a:spcAft>
              <a:buNone/>
            </a:pPr>
            <a:endParaRPr sz="1110" i="1">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110">
                <a:latin typeface="Times New Roman"/>
                <a:ea typeface="Times New Roman"/>
                <a:cs typeface="Times New Roman"/>
                <a:sym typeface="Times New Roman"/>
              </a:rPr>
              <a:t>This slide of the Ambatovy Project shows the remaining forest in the region (green areas) and the location of the mine (red) footprint – where forest was cleared for the mine, as well the pipeline that runs to the coast at Toamasina (black line) where the processing plant is located. </a:t>
            </a:r>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110">
                <a:latin typeface="Times New Roman"/>
                <a:ea typeface="Times New Roman"/>
                <a:cs typeface="Times New Roman"/>
                <a:sym typeface="Times New Roman"/>
              </a:rPr>
              <a:t>Some of the many different actions being undertaken as part of the Mitigation Hierarchy, to avoid, minimise, restore and only as a last step offset the residual impacts on biodiversity, are shown. At the mine site, a mitigation programme that involves all of these steps is in place.</a:t>
            </a:r>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110">
                <a:latin typeface="Times New Roman"/>
                <a:ea typeface="Times New Roman"/>
                <a:cs typeface="Times New Roman"/>
                <a:sym typeface="Times New Roman"/>
              </a:rPr>
              <a:t>Recognising </a:t>
            </a:r>
            <a:r>
              <a:rPr lang="fr-FR" sz="1110" b="1">
                <a:latin typeface="Times New Roman"/>
                <a:ea typeface="Times New Roman"/>
                <a:cs typeface="Times New Roman"/>
                <a:sym typeface="Times New Roman"/>
              </a:rPr>
              <a:t>avoidance</a:t>
            </a:r>
            <a:r>
              <a:rPr lang="fr-FR" sz="1110">
                <a:latin typeface="Times New Roman"/>
                <a:ea typeface="Times New Roman"/>
                <a:cs typeface="Times New Roman"/>
                <a:sym typeface="Times New Roman"/>
              </a:rPr>
              <a:t> as the first and most important step in the MH, the developer has taken various stringent measures to </a:t>
            </a:r>
            <a:r>
              <a:rPr lang="fr-FR" sz="1110" b="1">
                <a:latin typeface="Times New Roman"/>
                <a:ea typeface="Times New Roman"/>
                <a:cs typeface="Times New Roman"/>
                <a:sym typeface="Times New Roman"/>
              </a:rPr>
              <a:t>prevent</a:t>
            </a:r>
            <a:r>
              <a:rPr lang="fr-FR" sz="1110">
                <a:latin typeface="Times New Roman"/>
                <a:ea typeface="Times New Roman"/>
                <a:cs typeface="Times New Roman"/>
                <a:sym typeface="Times New Roman"/>
              </a:rPr>
              <a:t> harm. It has voluntarily set aside an area which it had permission to mine. (This represents quite an economic sacrifice, but is really important to ensure that no biodiversity found only on the mine site is lost.)  The set-aside area will be actively protected for permanent conservation.</a:t>
            </a:r>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110">
                <a:latin typeface="Times New Roman"/>
                <a:ea typeface="Times New Roman"/>
                <a:cs typeface="Times New Roman"/>
                <a:sym typeface="Times New Roman"/>
              </a:rPr>
              <a:t>To reduce the loss of biodiversity on the surface, the company has also tunnelled through mountains to bury part of the pipeline and avoid important blocks of forest, and chosen a route for the rest that’s already deforested. Compare that with business as usual:  Most companies would have mined the entire area and picked the cheapest and most direct overground route for the pipeline, with a much bigger impact on biodiversity</a:t>
            </a:r>
            <a:endParaRPr/>
          </a:p>
          <a:p>
            <a:pPr marL="0" lvl="0" indent="0" algn="just" rtl="0">
              <a:lnSpc>
                <a:spcPct val="80000"/>
              </a:lnSpc>
              <a:spcBef>
                <a:spcPts val="0"/>
              </a:spcBef>
              <a:spcAft>
                <a:spcPts val="0"/>
              </a:spcAft>
              <a:buNone/>
            </a:pPr>
            <a:endParaRPr sz="1110">
              <a:latin typeface="Times New Roman"/>
              <a:ea typeface="Times New Roman"/>
              <a:cs typeface="Times New Roman"/>
              <a:sym typeface="Times New Roman"/>
            </a:endParaRPr>
          </a:p>
          <a:p>
            <a:pPr marL="0" lvl="0" indent="0" algn="just" rtl="0">
              <a:lnSpc>
                <a:spcPct val="80000"/>
              </a:lnSpc>
              <a:spcBef>
                <a:spcPts val="0"/>
              </a:spcBef>
              <a:spcAft>
                <a:spcPts val="0"/>
              </a:spcAft>
              <a:buNone/>
            </a:pPr>
            <a:r>
              <a:rPr lang="fr-FR" sz="1110">
                <a:latin typeface="Times New Roman"/>
                <a:ea typeface="Times New Roman"/>
                <a:cs typeface="Times New Roman"/>
                <a:sym typeface="Times New Roman"/>
              </a:rPr>
              <a:t>[Additional Notes: </a:t>
            </a:r>
            <a:endParaRPr/>
          </a:p>
          <a:p>
            <a:pPr marL="0" lvl="0" indent="0" algn="just" rtl="0">
              <a:lnSpc>
                <a:spcPct val="80000"/>
              </a:lnSpc>
              <a:spcBef>
                <a:spcPts val="0"/>
              </a:spcBef>
              <a:spcAft>
                <a:spcPts val="0"/>
              </a:spcAft>
              <a:buNone/>
            </a:pPr>
            <a:r>
              <a:rPr lang="fr-FR" sz="1110">
                <a:latin typeface="Times New Roman"/>
                <a:ea typeface="Times New Roman"/>
                <a:cs typeface="Times New Roman"/>
                <a:sym typeface="Times New Roman"/>
              </a:rPr>
              <a:t>The following activities are part of the mitigation programme at the mine (but there are many more!):</a:t>
            </a:r>
            <a:endParaRPr/>
          </a:p>
          <a:p>
            <a:pPr marL="204535" lvl="0" indent="-204535" algn="l" rtl="0">
              <a:lnSpc>
                <a:spcPct val="80000"/>
              </a:lnSpc>
              <a:spcBef>
                <a:spcPts val="0"/>
              </a:spcBef>
              <a:spcAft>
                <a:spcPts val="0"/>
              </a:spcAft>
              <a:buClr>
                <a:schemeClr val="dk1"/>
              </a:buClr>
              <a:buSzPts val="1110"/>
              <a:buFont typeface="Arial"/>
              <a:buChar char="•"/>
            </a:pPr>
            <a:r>
              <a:rPr lang="fr-FR" sz="1110">
                <a:latin typeface="Times New Roman"/>
                <a:ea typeface="Times New Roman"/>
                <a:cs typeface="Times New Roman"/>
                <a:sym typeface="Times New Roman"/>
              </a:rPr>
              <a:t>No forest clearing above part of ore body (avoidance and set-aside)</a:t>
            </a:r>
            <a:endParaRPr/>
          </a:p>
          <a:p>
            <a:pPr marL="204535" lvl="0" indent="-204535" algn="l" rtl="0">
              <a:lnSpc>
                <a:spcPct val="80000"/>
              </a:lnSpc>
              <a:spcBef>
                <a:spcPts val="0"/>
              </a:spcBef>
              <a:spcAft>
                <a:spcPts val="0"/>
              </a:spcAft>
              <a:buClr>
                <a:schemeClr val="dk1"/>
              </a:buClr>
              <a:buSzPts val="1110"/>
              <a:buFont typeface="Arial"/>
              <a:buChar char="•"/>
            </a:pPr>
            <a:r>
              <a:rPr lang="fr-FR" sz="1110">
                <a:latin typeface="Times New Roman"/>
                <a:ea typeface="Times New Roman"/>
                <a:cs typeface="Times New Roman"/>
                <a:sym typeface="Times New Roman"/>
              </a:rPr>
              <a:t>Securing this forest area for long-term protection (offsetting)</a:t>
            </a:r>
            <a:endParaRPr/>
          </a:p>
          <a:p>
            <a:pPr marL="204535" lvl="0" indent="-204535" algn="l" rtl="0">
              <a:lnSpc>
                <a:spcPct val="80000"/>
              </a:lnSpc>
              <a:spcBef>
                <a:spcPts val="0"/>
              </a:spcBef>
              <a:spcAft>
                <a:spcPts val="0"/>
              </a:spcAft>
              <a:buClr>
                <a:schemeClr val="dk1"/>
              </a:buClr>
              <a:buSzPts val="1110"/>
              <a:buFont typeface="Arial"/>
              <a:buChar char="•"/>
            </a:pPr>
            <a:r>
              <a:rPr lang="fr-FR" sz="1110">
                <a:latin typeface="Times New Roman"/>
                <a:ea typeface="Times New Roman"/>
                <a:cs typeface="Times New Roman"/>
                <a:sym typeface="Times New Roman"/>
              </a:rPr>
              <a:t>Conservation management, monitoring</a:t>
            </a:r>
            <a:endParaRPr/>
          </a:p>
          <a:p>
            <a:pPr marL="204535" lvl="0" indent="-204535" algn="l" rtl="0">
              <a:lnSpc>
                <a:spcPct val="80000"/>
              </a:lnSpc>
              <a:spcBef>
                <a:spcPts val="0"/>
              </a:spcBef>
              <a:spcAft>
                <a:spcPts val="0"/>
              </a:spcAft>
              <a:buClr>
                <a:schemeClr val="dk1"/>
              </a:buClr>
              <a:buSzPts val="1110"/>
              <a:buFont typeface="Arial"/>
              <a:buChar char="•"/>
            </a:pPr>
            <a:r>
              <a:rPr lang="fr-FR" sz="1110">
                <a:latin typeface="Times New Roman"/>
                <a:ea typeface="Times New Roman"/>
                <a:cs typeface="Times New Roman"/>
                <a:sym typeface="Times New Roman"/>
              </a:rPr>
              <a:t>Alternative fuel wood sources for local communities to reduce pressure on forest</a:t>
            </a:r>
            <a:endParaRPr/>
          </a:p>
          <a:p>
            <a:pPr marL="204535" lvl="0" indent="-204535" algn="l" rtl="0">
              <a:lnSpc>
                <a:spcPct val="80000"/>
              </a:lnSpc>
              <a:spcBef>
                <a:spcPts val="0"/>
              </a:spcBef>
              <a:spcAft>
                <a:spcPts val="0"/>
              </a:spcAft>
              <a:buClr>
                <a:schemeClr val="dk1"/>
              </a:buClr>
              <a:buSzPts val="1110"/>
              <a:buFont typeface="Arial"/>
              <a:buChar char="•"/>
            </a:pPr>
            <a:r>
              <a:rPr lang="fr-FR" sz="1110">
                <a:latin typeface="Times New Roman"/>
                <a:ea typeface="Times New Roman"/>
                <a:cs typeface="Times New Roman"/>
                <a:sym typeface="Times New Roman"/>
              </a:rPr>
              <a:t>Day to day mine and biodiversity management to avoid and minimise impacts on surrounding biodiverstiy (there is a range of management plans for this)]</a:t>
            </a:r>
            <a:endParaRPr/>
          </a:p>
          <a:p>
            <a:pPr marL="204535" lvl="0" indent="-204535" algn="l" rtl="0">
              <a:lnSpc>
                <a:spcPct val="80000"/>
              </a:lnSpc>
              <a:spcBef>
                <a:spcPts val="0"/>
              </a:spcBef>
              <a:spcAft>
                <a:spcPts val="0"/>
              </a:spcAft>
              <a:buNone/>
            </a:pPr>
            <a:endParaRPr sz="925">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32</a:t>
            </a:fld>
            <a:endParaRPr>
              <a:solidFill>
                <a:srgbClr val="000000"/>
              </a:solidFill>
            </a:endParaRPr>
          </a:p>
        </p:txBody>
      </p:sp>
      <p:sp>
        <p:nvSpPr>
          <p:cNvPr id="386" name="Google Shape;3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fr-FR" sz="1110" i="1">
                <a:latin typeface="Times New Roman"/>
                <a:ea typeface="Times New Roman"/>
                <a:cs typeface="Times New Roman"/>
                <a:sym typeface="Times New Roman"/>
              </a:rPr>
              <a:t>[TRAINERS – Please note: use animation to highlight each part of the offset to be coordinated as you click through and present the information below.]</a:t>
            </a:r>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110">
                <a:latin typeface="Times New Roman"/>
                <a:ea typeface="Times New Roman"/>
                <a:cs typeface="Times New Roman"/>
                <a:sym typeface="Times New Roman"/>
              </a:rPr>
              <a:t>To achieve its commitment of NNL and balance out its impacts, the company is also </a:t>
            </a:r>
            <a:r>
              <a:rPr lang="fr-FR" sz="1110" b="1" u="sng">
                <a:latin typeface="Times New Roman"/>
                <a:ea typeface="Times New Roman"/>
                <a:cs typeface="Times New Roman"/>
                <a:sym typeface="Times New Roman"/>
              </a:rPr>
              <a:t>offsetting</a:t>
            </a:r>
            <a:r>
              <a:rPr lang="fr-FR" sz="1110">
                <a:latin typeface="Times New Roman"/>
                <a:ea typeface="Times New Roman"/>
                <a:cs typeface="Times New Roman"/>
                <a:sym typeface="Times New Roman"/>
              </a:rPr>
              <a:t> the residual impacts of the mine that remain after avoidance, minimisation and restoration. It has </a:t>
            </a:r>
            <a:r>
              <a:rPr lang="fr-FR" sz="1110" b="1" u="sng">
                <a:latin typeface="Times New Roman"/>
                <a:ea typeface="Times New Roman"/>
                <a:cs typeface="Times New Roman"/>
                <a:sym typeface="Times New Roman"/>
              </a:rPr>
              <a:t>measured</a:t>
            </a:r>
            <a:r>
              <a:rPr lang="fr-FR" sz="1110">
                <a:latin typeface="Times New Roman"/>
                <a:ea typeface="Times New Roman"/>
                <a:cs typeface="Times New Roman"/>
                <a:sym typeface="Times New Roman"/>
              </a:rPr>
              <a:t> the residual losses expected on the different types of forest and freshwater habitats it is affecting and on over 600 species. Offsetting involves putting in place a suite of conservation activities in various locations at and around the mine site and further afield, such as at Ankerana, that are home to similar biodiversity and that are conservation priorities in great need of protection.  This involves jobs in conservation for local communities and collaboration with conservation organisations and the government of Madagascar. </a:t>
            </a:r>
            <a:endParaRPr sz="1017">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017">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017">
                <a:latin typeface="Times New Roman"/>
                <a:ea typeface="Times New Roman"/>
                <a:cs typeface="Times New Roman"/>
                <a:sym typeface="Times New Roman"/>
              </a:rPr>
              <a:t>With key partners, the company is putting</a:t>
            </a:r>
            <a:r>
              <a:rPr lang="fr-FR" sz="1110">
                <a:latin typeface="Times New Roman"/>
                <a:ea typeface="Times New Roman"/>
                <a:cs typeface="Times New Roman"/>
                <a:sym typeface="Times New Roman"/>
              </a:rPr>
              <a:t> in place legal and financial arrangements to ensure the long-term protection of the offset sites and that money is available over decades to pay for the conservation and monitoring activities. It is measuring the conservation benefits of these activities to check they really balance the residual losses caused by the project. Without the long term protection through the offset, the forests at the offset sites would almost certainly have been lost to slash and burn agriculture and other impacts.</a:t>
            </a:r>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110">
                <a:latin typeface="Times New Roman"/>
                <a:ea typeface="Times New Roman"/>
                <a:cs typeface="Times New Roman"/>
                <a:sym typeface="Times New Roman"/>
              </a:rPr>
              <a:t>Most companies wouldn’t do any offsetting.  They might take a few steps to try and reduce the project’s impacts, but go no further, leaving significant residual losses.   Other developers might pay some compensation, but they wouldn’t use baseline studies and calculations to work out the kind of conservation activities needed to balance out and be commensurate with the damage. </a:t>
            </a:r>
            <a:endParaRPr/>
          </a:p>
          <a:p>
            <a:pPr marL="0" lvl="0" indent="0" algn="l" rtl="0">
              <a:lnSpc>
                <a:spcPct val="80000"/>
              </a:lnSpc>
              <a:spcBef>
                <a:spcPts val="0"/>
              </a:spcBef>
              <a:spcAft>
                <a:spcPts val="0"/>
              </a:spcAft>
              <a:buNone/>
            </a:pPr>
            <a:endParaRPr sz="1017">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fr-FR" sz="1017">
                <a:latin typeface="Times New Roman"/>
                <a:ea typeface="Times New Roman"/>
                <a:cs typeface="Times New Roman"/>
                <a:sym typeface="Times New Roman"/>
              </a:rPr>
              <a:t>What is important when considering this large spread of mitigation activities is that Ambatovy is a very large and complex mining project – it is a more than 7.2 Billion Dollar project and as such its impacts on biodiversity in a country like Madagascar (a biodiveristy hotspot of note) are undoubtedly significant and require significant efforts and measures to limit these impacts. </a:t>
            </a:r>
            <a:endParaRPr sz="1017">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110">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33</a:t>
            </a:fld>
            <a:endParaRPr lang="en-GB"/>
          </a:p>
        </p:txBody>
      </p:sp>
    </p:spTree>
    <p:extLst>
      <p:ext uri="{BB962C8B-B14F-4D97-AF65-F5344CB8AC3E}">
        <p14:creationId xmlns:p14="http://schemas.microsoft.com/office/powerpoint/2010/main" val="320375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p14: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200" b="0">
                <a:solidFill>
                  <a:srgbClr val="000000"/>
                </a:solidFill>
                <a:latin typeface="Times New Roman"/>
                <a:ea typeface="Times New Roman"/>
                <a:cs typeface="Times New Roman"/>
                <a:sym typeface="Times New Roman"/>
              </a:rPr>
              <a:t>34</a:t>
            </a:fld>
            <a:endParaRPr sz="1200" b="0">
              <a:solidFill>
                <a:srgbClr val="000000"/>
              </a:solidFill>
              <a:latin typeface="Times New Roman"/>
              <a:ea typeface="Times New Roman"/>
              <a:cs typeface="Times New Roman"/>
              <a:sym typeface="Times New Roman"/>
            </a:endParaRPr>
          </a:p>
        </p:txBody>
      </p:sp>
      <p:sp>
        <p:nvSpPr>
          <p:cNvPr id="455" name="Google Shape;455;p14: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90000"/>
              </a:lnSpc>
              <a:spcBef>
                <a:spcPts val="0"/>
              </a:spcBef>
              <a:spcAft>
                <a:spcPts val="0"/>
              </a:spcAft>
              <a:buNone/>
            </a:pPr>
            <a:r>
              <a:rPr lang="en-US" sz="1110">
                <a:latin typeface="Times New Roman"/>
                <a:ea typeface="Times New Roman"/>
                <a:cs typeface="Times New Roman"/>
                <a:sym typeface="Times New Roman"/>
              </a:rPr>
              <a:t>Here we come to a key issue:  In French, for example, there is just the one term: ‘compensation’.  In English, however, there are two: ‘compensation’, which is quite broad, and ‘offset’ which is quite specific.</a:t>
            </a:r>
            <a:endParaRPr/>
          </a:p>
          <a:p>
            <a:pPr marL="0" lvl="0" indent="0" algn="l" rtl="0">
              <a:lnSpc>
                <a:spcPct val="9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en-US" sz="1110">
                <a:latin typeface="Times New Roman"/>
                <a:ea typeface="Times New Roman"/>
                <a:cs typeface="Times New Roman"/>
                <a:sym typeface="Times New Roman"/>
              </a:rPr>
              <a:t>Compensation is a very flexible term that can mean a number of different things. Dictionary definitions often refer to something, typically money, awarded to an individual as recompense for loss, injury, or suffering. This has the connotation of damages or some kind of award to victims.    Occasionally, compensation is defined more in terms of ‘making good’ specific damage, in which case it become closer to the definition of ‘offset’ above (except that it lacks the specific requirement for achieving ‘no net loss’).</a:t>
            </a:r>
            <a:endParaRPr/>
          </a:p>
          <a:p>
            <a:pPr marL="0" lvl="0" indent="0" algn="l" rtl="0">
              <a:lnSpc>
                <a:spcPct val="9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en-US" sz="1110">
                <a:latin typeface="Times New Roman"/>
                <a:ea typeface="Times New Roman"/>
                <a:cs typeface="Times New Roman"/>
                <a:sym typeface="Times New Roman"/>
              </a:rPr>
              <a:t>A biodiversity offset, however, is something quite narrow and particular: measures specifically designed to achieve no net loss or a net gain.</a:t>
            </a:r>
            <a:endParaRPr/>
          </a:p>
          <a:p>
            <a:pPr marL="0" lvl="0" indent="0" algn="l" rtl="0">
              <a:lnSpc>
                <a:spcPct val="90000"/>
              </a:lnSpc>
              <a:spcBef>
                <a:spcPts val="0"/>
              </a:spcBef>
              <a:spcAft>
                <a:spcPts val="0"/>
              </a:spcAft>
              <a:buNone/>
            </a:pPr>
            <a:endParaRPr sz="1110">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en-US" sz="1110">
                <a:latin typeface="Times New Roman"/>
                <a:ea typeface="Times New Roman"/>
                <a:cs typeface="Times New Roman"/>
                <a:sym typeface="Times New Roman"/>
              </a:rPr>
              <a:t>Typical situations in which the outcome is compensation but not an offset include:</a:t>
            </a:r>
            <a:endParaRPr/>
          </a:p>
          <a:p>
            <a:pPr marL="367515" lvl="0" indent="-367515" algn="l" rtl="0">
              <a:lnSpc>
                <a:spcPct val="90000"/>
              </a:lnSpc>
              <a:spcBef>
                <a:spcPts val="0"/>
              </a:spcBef>
              <a:spcAft>
                <a:spcPts val="0"/>
              </a:spcAft>
              <a:buClr>
                <a:schemeClr val="dk1"/>
              </a:buClr>
              <a:buSzPts val="1110"/>
              <a:buFont typeface="Arial"/>
              <a:buChar char="•"/>
            </a:pPr>
            <a:r>
              <a:rPr lang="en-US" sz="1110">
                <a:latin typeface="Times New Roman"/>
                <a:ea typeface="Times New Roman"/>
                <a:cs typeface="Times New Roman"/>
                <a:sym typeface="Times New Roman"/>
              </a:rPr>
              <a:t>Where the compensation activities were not planned to with the aim of achieving no net loss</a:t>
            </a:r>
            <a:endParaRPr/>
          </a:p>
          <a:p>
            <a:pPr marL="367515" lvl="0" indent="-367515" algn="l" rtl="0">
              <a:lnSpc>
                <a:spcPct val="90000"/>
              </a:lnSpc>
              <a:spcBef>
                <a:spcPts val="0"/>
              </a:spcBef>
              <a:spcAft>
                <a:spcPts val="0"/>
              </a:spcAft>
              <a:buClr>
                <a:schemeClr val="dk1"/>
              </a:buClr>
              <a:buSzPts val="1110"/>
              <a:buFont typeface="Arial"/>
              <a:buChar char="•"/>
            </a:pPr>
            <a:r>
              <a:rPr lang="en-US" sz="1110">
                <a:latin typeface="Times New Roman"/>
                <a:ea typeface="Times New Roman"/>
                <a:cs typeface="Times New Roman"/>
                <a:sym typeface="Times New Roman"/>
              </a:rPr>
              <a:t>Where the compensation measures were defined without quantifying the loss caused by the project and the gain caused by the offset</a:t>
            </a:r>
            <a:endParaRPr/>
          </a:p>
          <a:p>
            <a:pPr marL="367515" lvl="0" indent="-367515" algn="l" rtl="0">
              <a:lnSpc>
                <a:spcPct val="90000"/>
              </a:lnSpc>
              <a:spcBef>
                <a:spcPts val="0"/>
              </a:spcBef>
              <a:spcAft>
                <a:spcPts val="0"/>
              </a:spcAft>
              <a:buClr>
                <a:schemeClr val="dk1"/>
              </a:buClr>
              <a:buSzPts val="1110"/>
              <a:buFont typeface="Arial"/>
              <a:buChar char="•"/>
            </a:pPr>
            <a:r>
              <a:rPr lang="en-US" sz="1110">
                <a:latin typeface="Times New Roman"/>
                <a:ea typeface="Times New Roman"/>
                <a:cs typeface="Times New Roman"/>
                <a:sym typeface="Times New Roman"/>
              </a:rPr>
              <a:t>Where the compensation measures were not established for long term implementation –for instance, there are no legal and financial arrangements in place to secure the outcomes for the long term</a:t>
            </a:r>
            <a:endParaRPr/>
          </a:p>
          <a:p>
            <a:pPr marL="367515" lvl="0" indent="-367515" algn="l" rtl="0">
              <a:lnSpc>
                <a:spcPct val="90000"/>
              </a:lnSpc>
              <a:spcBef>
                <a:spcPts val="0"/>
              </a:spcBef>
              <a:spcAft>
                <a:spcPts val="0"/>
              </a:spcAft>
              <a:buClr>
                <a:schemeClr val="dk1"/>
              </a:buClr>
              <a:buSzPts val="1110"/>
              <a:buFont typeface="Arial"/>
              <a:buChar char="•"/>
            </a:pPr>
            <a:r>
              <a:rPr lang="en-US" sz="1110">
                <a:latin typeface="Times New Roman"/>
                <a:ea typeface="Times New Roman"/>
                <a:cs typeface="Times New Roman"/>
                <a:sym typeface="Times New Roman"/>
              </a:rPr>
              <a:t>Where it would in fact be impossible to offset the impacts, for instance where they are too severe (making a species extinct is one extreme example) or where we just don’t have the data on what biodiversity was present before the impacts took place.</a:t>
            </a:r>
            <a:endParaRPr/>
          </a:p>
          <a:p>
            <a:pPr marL="367515" lvl="0" indent="-367515" algn="l" rtl="0">
              <a:lnSpc>
                <a:spcPct val="90000"/>
              </a:lnSpc>
              <a:spcBef>
                <a:spcPts val="0"/>
              </a:spcBef>
              <a:spcAft>
                <a:spcPts val="0"/>
              </a:spcAft>
              <a:buClr>
                <a:schemeClr val="dk1"/>
              </a:buClr>
              <a:buSzPts val="1110"/>
              <a:buFont typeface="Arial"/>
              <a:buChar char="•"/>
            </a:pPr>
            <a:r>
              <a:rPr lang="en-US" sz="1110">
                <a:latin typeface="Times New Roman"/>
                <a:ea typeface="Times New Roman"/>
                <a:cs typeface="Times New Roman"/>
                <a:sym typeface="Times New Roman"/>
              </a:rPr>
              <a:t>Where the outcome is defined in terms of a payment, but nothing is specified in terms of the result expected for biodiversity.</a:t>
            </a:r>
            <a:endParaRPr/>
          </a:p>
          <a:p>
            <a:pPr marL="0" lvl="0" indent="0" algn="l" rtl="0">
              <a:lnSpc>
                <a:spcPct val="90000"/>
              </a:lnSpc>
              <a:spcBef>
                <a:spcPts val="0"/>
              </a:spcBef>
              <a:spcAft>
                <a:spcPts val="0"/>
              </a:spcAft>
              <a:buNone/>
            </a:pPr>
            <a:endParaRPr sz="1110">
              <a:latin typeface="Times New Roman"/>
              <a:ea typeface="Times New Roman"/>
              <a:cs typeface="Times New Roman"/>
              <a:sym typeface="Times New Roman"/>
            </a:endParaRPr>
          </a:p>
        </p:txBody>
      </p:sp>
    </p:spTree>
    <p:extLst>
      <p:ext uri="{BB962C8B-B14F-4D97-AF65-F5344CB8AC3E}">
        <p14:creationId xmlns:p14="http://schemas.microsoft.com/office/powerpoint/2010/main" val="3187009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5: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solidFill>
                  <a:srgbClr val="000000"/>
                </a:solidFill>
              </a:rPr>
              <a:t>35</a:t>
            </a:fld>
            <a:endParaRPr>
              <a:solidFill>
                <a:srgbClr val="000000"/>
              </a:solidFill>
            </a:endParaRPr>
          </a:p>
        </p:txBody>
      </p:sp>
      <p:sp>
        <p:nvSpPr>
          <p:cNvPr id="466" name="Google Shape;466;p15: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80000"/>
              </a:lnSpc>
              <a:spcBef>
                <a:spcPts val="0"/>
              </a:spcBef>
              <a:spcAft>
                <a:spcPts val="0"/>
              </a:spcAft>
              <a:buNone/>
            </a:pPr>
            <a:r>
              <a:rPr lang="en-US" sz="1007">
                <a:latin typeface="Times New Roman"/>
                <a:ea typeface="Times New Roman"/>
                <a:cs typeface="Times New Roman"/>
                <a:sym typeface="Times New Roman"/>
              </a:rPr>
              <a:t>The difference between the overarching concept of compensation and the more specific subset of ‘offsets’ is illustrated on this slide.   It shows a spectrum.</a:t>
            </a:r>
            <a:endParaRPr/>
          </a:p>
          <a:p>
            <a:pPr marL="0" lvl="0" indent="0" algn="l" rtl="0">
              <a:lnSpc>
                <a:spcPct val="80000"/>
              </a:lnSpc>
              <a:spcBef>
                <a:spcPts val="0"/>
              </a:spcBef>
              <a:spcAft>
                <a:spcPts val="0"/>
              </a:spcAft>
              <a:buNone/>
            </a:pPr>
            <a:endParaRPr sz="1007">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1007">
                <a:latin typeface="Times New Roman"/>
                <a:ea typeface="Times New Roman"/>
                <a:cs typeface="Times New Roman"/>
                <a:sym typeface="Times New Roman"/>
              </a:rPr>
              <a:t>On the left hand side, you see what is often the status quo:  projects are allowed to proceed with no compensation.</a:t>
            </a:r>
            <a:endParaRPr/>
          </a:p>
          <a:p>
            <a:pPr marL="0" lvl="0" indent="0" algn="l" rtl="0">
              <a:lnSpc>
                <a:spcPct val="80000"/>
              </a:lnSpc>
              <a:spcBef>
                <a:spcPts val="0"/>
              </a:spcBef>
              <a:spcAft>
                <a:spcPts val="0"/>
              </a:spcAft>
              <a:buClr>
                <a:schemeClr val="dk1"/>
              </a:buClr>
              <a:buSzPts val="1007"/>
              <a:buFont typeface="Times New Roman"/>
              <a:buNone/>
            </a:pPr>
            <a:r>
              <a:rPr lang="en-US" sz="1007">
                <a:latin typeface="Times New Roman"/>
                <a:ea typeface="Times New Roman"/>
                <a:cs typeface="Times New Roman"/>
                <a:sym typeface="Times New Roman"/>
              </a:rPr>
              <a:t>At the other end of the scale, on the right hand side, we have a net positive outcome or net gain for biodiversity.</a:t>
            </a:r>
            <a:r>
              <a:rPr lang="en-US" sz="1007">
                <a:solidFill>
                  <a:srgbClr val="9BBB59"/>
                </a:solidFill>
                <a:latin typeface="Times New Roman"/>
                <a:ea typeface="Times New Roman"/>
                <a:cs typeface="Times New Roman"/>
                <a:sym typeface="Times New Roman"/>
              </a:rPr>
              <a:t> </a:t>
            </a:r>
            <a:endParaRPr sz="1007">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1007" b="0">
                <a:latin typeface="Times New Roman"/>
                <a:ea typeface="Times New Roman"/>
                <a:cs typeface="Times New Roman"/>
                <a:sym typeface="Times New Roman"/>
              </a:rPr>
              <a:t>In between, we have marked some of the more common qualities of outcome in between.  </a:t>
            </a:r>
            <a:endParaRPr/>
          </a:p>
          <a:p>
            <a:pPr marL="0" lvl="0" indent="0" algn="l" rtl="0">
              <a:lnSpc>
                <a:spcPct val="80000"/>
              </a:lnSpc>
              <a:spcBef>
                <a:spcPts val="0"/>
              </a:spcBef>
              <a:spcAft>
                <a:spcPts val="0"/>
              </a:spcAft>
              <a:buNone/>
            </a:pPr>
            <a:endParaRPr sz="1007" b="0">
              <a:solidFill>
                <a:schemeClr val="dk1"/>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1007" b="1">
                <a:solidFill>
                  <a:schemeClr val="dk1"/>
                </a:solidFill>
                <a:latin typeface="Times New Roman"/>
                <a:ea typeface="Times New Roman"/>
                <a:cs typeface="Times New Roman"/>
                <a:sym typeface="Times New Roman"/>
              </a:rPr>
              <a:t>Compensation actions thus cover a broad range of approaches, which include but are not necessarily offsets. </a:t>
            </a:r>
            <a:endParaRPr/>
          </a:p>
          <a:p>
            <a:pPr marL="0" lvl="0" indent="0" algn="l" rtl="0">
              <a:lnSpc>
                <a:spcPct val="80000"/>
              </a:lnSpc>
              <a:spcBef>
                <a:spcPts val="0"/>
              </a:spcBef>
              <a:spcAft>
                <a:spcPts val="0"/>
              </a:spcAft>
              <a:buNone/>
            </a:pPr>
            <a:endParaRPr sz="1007" u="sng">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1007" b="1" u="sng">
                <a:latin typeface="Times New Roman"/>
                <a:ea typeface="Times New Roman"/>
                <a:cs typeface="Times New Roman"/>
                <a:sym typeface="Times New Roman"/>
              </a:rPr>
              <a:t>For instance</a:t>
            </a:r>
            <a:r>
              <a:rPr lang="en-US" sz="1007" b="0">
                <a:latin typeface="Times New Roman"/>
                <a:ea typeface="Times New Roman"/>
                <a:cs typeface="Times New Roman"/>
                <a:sym typeface="Times New Roman"/>
              </a:rPr>
              <a:t>:</a:t>
            </a:r>
            <a:endParaRPr/>
          </a:p>
          <a:p>
            <a:pPr marL="184596" lvl="0" indent="-184596" algn="l" rtl="0">
              <a:lnSpc>
                <a:spcPct val="80000"/>
              </a:lnSpc>
              <a:spcBef>
                <a:spcPts val="0"/>
              </a:spcBef>
              <a:spcAft>
                <a:spcPts val="0"/>
              </a:spcAft>
              <a:buClr>
                <a:schemeClr val="dk1"/>
              </a:buClr>
              <a:buSzPts val="1007"/>
              <a:buFont typeface="Arial"/>
              <a:buChar char="•"/>
            </a:pPr>
            <a:r>
              <a:rPr lang="en-US" sz="1007" b="0">
                <a:latin typeface="Times New Roman"/>
                <a:ea typeface="Times New Roman"/>
                <a:cs typeface="Times New Roman"/>
                <a:sym typeface="Times New Roman"/>
              </a:rPr>
              <a:t>Cases where there is s</a:t>
            </a:r>
            <a:r>
              <a:rPr lang="en-US" sz="1007">
                <a:solidFill>
                  <a:srgbClr val="FF0000"/>
                </a:solidFill>
                <a:latin typeface="Times New Roman"/>
                <a:ea typeface="Times New Roman"/>
                <a:cs typeface="Times New Roman"/>
                <a:sym typeface="Times New Roman"/>
              </a:rPr>
              <a:t>ome investment in conservation but it is not quantified so as to balance the impacts.</a:t>
            </a:r>
            <a:endParaRPr/>
          </a:p>
          <a:p>
            <a:pPr marL="184596" lvl="0" indent="-184596" algn="l" rtl="0">
              <a:lnSpc>
                <a:spcPct val="80000"/>
              </a:lnSpc>
              <a:spcBef>
                <a:spcPts val="0"/>
              </a:spcBef>
              <a:spcAft>
                <a:spcPts val="0"/>
              </a:spcAft>
              <a:buClr>
                <a:schemeClr val="dk1"/>
              </a:buClr>
              <a:buSzPts val="1007"/>
              <a:buFont typeface="Arial"/>
              <a:buChar char="•"/>
            </a:pPr>
            <a:r>
              <a:rPr lang="en-US" sz="1007" b="0">
                <a:latin typeface="Times New Roman"/>
                <a:ea typeface="Times New Roman"/>
                <a:cs typeface="Times New Roman"/>
                <a:sym typeface="Times New Roman"/>
              </a:rPr>
              <a:t>Further along, there are cases where there is </a:t>
            </a:r>
            <a:r>
              <a:rPr lang="en-US" sz="1007">
                <a:solidFill>
                  <a:srgbClr val="E0B502"/>
                </a:solidFill>
                <a:latin typeface="Times New Roman"/>
                <a:ea typeface="Times New Roman"/>
                <a:cs typeface="Times New Roman"/>
                <a:sym typeface="Times New Roman"/>
              </a:rPr>
              <a:t>some investment in conservation which is  intended to address the footprint, but it only takes care of a subset of the biodiversity components affected and leaves other uncompensated.</a:t>
            </a:r>
            <a:endParaRPr/>
          </a:p>
          <a:p>
            <a:pPr marL="184596" lvl="0" indent="-184596" algn="l" rtl="0">
              <a:lnSpc>
                <a:spcPct val="80000"/>
              </a:lnSpc>
              <a:spcBef>
                <a:spcPts val="0"/>
              </a:spcBef>
              <a:spcAft>
                <a:spcPts val="0"/>
              </a:spcAft>
              <a:buClr>
                <a:srgbClr val="E0B502"/>
              </a:buClr>
              <a:buSzPts val="1007"/>
              <a:buFont typeface="Arial"/>
              <a:buChar char="•"/>
            </a:pPr>
            <a:r>
              <a:rPr lang="en-US" sz="1007">
                <a:solidFill>
                  <a:srgbClr val="E0B502"/>
                </a:solidFill>
                <a:latin typeface="Times New Roman"/>
                <a:ea typeface="Times New Roman"/>
                <a:cs typeface="Times New Roman"/>
                <a:sym typeface="Times New Roman"/>
              </a:rPr>
              <a:t>Compensation (but not ‘offsets’) may take place under the following circumstances. E.g. </a:t>
            </a:r>
            <a:endParaRPr/>
          </a:p>
          <a:p>
            <a:pPr marL="641796" lvl="1" indent="-184596" algn="l" rtl="0">
              <a:lnSpc>
                <a:spcPct val="80000"/>
              </a:lnSpc>
              <a:spcBef>
                <a:spcPts val="0"/>
              </a:spcBef>
              <a:spcAft>
                <a:spcPts val="0"/>
              </a:spcAft>
              <a:buClr>
                <a:srgbClr val="E0B502"/>
              </a:buClr>
              <a:buSzPts val="1007"/>
              <a:buFont typeface="Arial"/>
              <a:buChar char="•"/>
            </a:pPr>
            <a:r>
              <a:rPr lang="en-US" sz="1007">
                <a:solidFill>
                  <a:srgbClr val="E0B502"/>
                </a:solidFill>
                <a:latin typeface="Times New Roman"/>
                <a:ea typeface="Times New Roman"/>
                <a:cs typeface="Times New Roman"/>
                <a:sym typeface="Times New Roman"/>
              </a:rPr>
              <a:t>If a project is not planned to achieve NNL / NG</a:t>
            </a:r>
            <a:endParaRPr/>
          </a:p>
          <a:p>
            <a:pPr marL="641796" lvl="1" indent="-184596" algn="l" rtl="0">
              <a:lnSpc>
                <a:spcPct val="80000"/>
              </a:lnSpc>
              <a:spcBef>
                <a:spcPts val="0"/>
              </a:spcBef>
              <a:spcAft>
                <a:spcPts val="0"/>
              </a:spcAft>
              <a:buClr>
                <a:schemeClr val="dk1"/>
              </a:buClr>
              <a:buSzPts val="1007"/>
              <a:buFont typeface="Arial"/>
              <a:buChar char="•"/>
            </a:pPr>
            <a:r>
              <a:rPr lang="en-US" sz="1007">
                <a:latin typeface="Times New Roman"/>
                <a:ea typeface="Times New Roman"/>
                <a:cs typeface="Times New Roman"/>
                <a:sym typeface="Times New Roman"/>
              </a:rPr>
              <a:t>Doesn’t quantify loss/gain</a:t>
            </a:r>
            <a:endParaRPr/>
          </a:p>
          <a:p>
            <a:pPr marL="641796" lvl="1" indent="-184596" algn="l" rtl="0">
              <a:lnSpc>
                <a:spcPct val="80000"/>
              </a:lnSpc>
              <a:spcBef>
                <a:spcPts val="0"/>
              </a:spcBef>
              <a:spcAft>
                <a:spcPts val="0"/>
              </a:spcAft>
              <a:buClr>
                <a:schemeClr val="dk1"/>
              </a:buClr>
              <a:buSzPts val="1007"/>
              <a:buFont typeface="Arial"/>
              <a:buChar char="•"/>
            </a:pPr>
            <a:r>
              <a:rPr lang="en-US" sz="1007">
                <a:latin typeface="Times New Roman"/>
                <a:ea typeface="Times New Roman"/>
                <a:cs typeface="Times New Roman"/>
                <a:sym typeface="Times New Roman"/>
              </a:rPr>
              <a:t>Not established for long term implementation</a:t>
            </a:r>
            <a:endParaRPr/>
          </a:p>
          <a:p>
            <a:pPr marL="641796" lvl="1" indent="-184596" algn="l" rtl="0">
              <a:lnSpc>
                <a:spcPct val="80000"/>
              </a:lnSpc>
              <a:spcBef>
                <a:spcPts val="0"/>
              </a:spcBef>
              <a:spcAft>
                <a:spcPts val="0"/>
              </a:spcAft>
              <a:buClr>
                <a:schemeClr val="dk1"/>
              </a:buClr>
              <a:buSzPts val="1007"/>
              <a:buFont typeface="Arial"/>
              <a:buChar char="•"/>
            </a:pPr>
            <a:r>
              <a:rPr lang="en-US" sz="1007">
                <a:latin typeface="Times New Roman"/>
                <a:ea typeface="Times New Roman"/>
                <a:cs typeface="Times New Roman"/>
                <a:sym typeface="Times New Roman"/>
              </a:rPr>
              <a:t>When impossible to offset the impacts – for instance, the impacts are too severe for NNL, or </a:t>
            </a:r>
            <a:r>
              <a:rPr lang="en-US" sz="1007">
                <a:solidFill>
                  <a:srgbClr val="FF0000"/>
                </a:solidFill>
                <a:latin typeface="Times New Roman"/>
                <a:ea typeface="Times New Roman"/>
                <a:cs typeface="Times New Roman"/>
                <a:sym typeface="Times New Roman"/>
              </a:rPr>
              <a:t>pre-impact data is lacking</a:t>
            </a:r>
            <a:endParaRPr sz="1007">
              <a:solidFill>
                <a:schemeClr val="dk1"/>
              </a:solidFill>
              <a:latin typeface="Times New Roman"/>
              <a:ea typeface="Times New Roman"/>
              <a:cs typeface="Times New Roman"/>
              <a:sym typeface="Times New Roman"/>
            </a:endParaRPr>
          </a:p>
          <a:p>
            <a:pPr marL="641796" lvl="1" indent="-184596" algn="l" rtl="0">
              <a:lnSpc>
                <a:spcPct val="80000"/>
              </a:lnSpc>
              <a:spcBef>
                <a:spcPts val="0"/>
              </a:spcBef>
              <a:spcAft>
                <a:spcPts val="0"/>
              </a:spcAft>
              <a:buClr>
                <a:schemeClr val="dk1"/>
              </a:buClr>
              <a:buSzPts val="1007"/>
              <a:buFont typeface="Arial"/>
              <a:buChar char="•"/>
            </a:pPr>
            <a:r>
              <a:rPr lang="en-US" sz="1007">
                <a:solidFill>
                  <a:schemeClr val="dk1"/>
                </a:solidFill>
                <a:latin typeface="Times New Roman"/>
                <a:ea typeface="Times New Roman"/>
                <a:cs typeface="Times New Roman"/>
                <a:sym typeface="Times New Roman"/>
              </a:rPr>
              <a:t>There is a financial transfer recognizing an ecological debt but with no defined conservation actions on the ground attached to it.</a:t>
            </a:r>
            <a:endParaRPr/>
          </a:p>
          <a:p>
            <a:pPr marL="184596" lvl="0" indent="-184596" algn="l" rtl="0">
              <a:lnSpc>
                <a:spcPct val="80000"/>
              </a:lnSpc>
              <a:spcBef>
                <a:spcPts val="0"/>
              </a:spcBef>
              <a:spcAft>
                <a:spcPts val="0"/>
              </a:spcAft>
              <a:buClr>
                <a:srgbClr val="00B050"/>
              </a:buClr>
              <a:buSzPts val="1007"/>
              <a:buFont typeface="Arial"/>
              <a:buChar char="•"/>
            </a:pPr>
            <a:r>
              <a:rPr lang="en-US" sz="1007">
                <a:solidFill>
                  <a:srgbClr val="00B050"/>
                </a:solidFill>
                <a:latin typeface="Times New Roman"/>
                <a:ea typeface="Times New Roman"/>
                <a:cs typeface="Times New Roman"/>
                <a:sym typeface="Times New Roman"/>
              </a:rPr>
              <a:t>Then we come to the kind of compensation that is designed and implemented to achieve no net loss: that’s the point at which our compensation becomes a biodiversity offset.</a:t>
            </a:r>
            <a:endParaRPr/>
          </a:p>
          <a:p>
            <a:pPr marL="184596" lvl="0" indent="-184596" algn="l" rtl="0">
              <a:lnSpc>
                <a:spcPct val="80000"/>
              </a:lnSpc>
              <a:spcBef>
                <a:spcPts val="0"/>
              </a:spcBef>
              <a:spcAft>
                <a:spcPts val="0"/>
              </a:spcAft>
              <a:buClr>
                <a:srgbClr val="00B0F0"/>
              </a:buClr>
              <a:buSzPts val="1007"/>
              <a:buFont typeface="Arial"/>
              <a:buChar char="•"/>
            </a:pPr>
            <a:r>
              <a:rPr lang="en-US" sz="1007">
                <a:solidFill>
                  <a:srgbClr val="00B0F0"/>
                </a:solidFill>
                <a:latin typeface="Times New Roman"/>
                <a:ea typeface="Times New Roman"/>
                <a:cs typeface="Times New Roman"/>
                <a:sym typeface="Times New Roman"/>
              </a:rPr>
              <a:t>And indeed one can go further and undertake enough compensation to demonstrate a net gain in biodiversity.</a:t>
            </a:r>
            <a:endParaRPr/>
          </a:p>
          <a:p>
            <a:pPr marL="0" lvl="0" indent="0" algn="l" rtl="0">
              <a:lnSpc>
                <a:spcPct val="80000"/>
              </a:lnSpc>
              <a:spcBef>
                <a:spcPts val="0"/>
              </a:spcBef>
              <a:spcAft>
                <a:spcPts val="0"/>
              </a:spcAft>
              <a:buNone/>
            </a:pPr>
            <a:endParaRPr sz="1007">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1007">
                <a:latin typeface="Times New Roman"/>
                <a:ea typeface="Times New Roman"/>
                <a:cs typeface="Times New Roman"/>
                <a:sym typeface="Times New Roman"/>
              </a:rPr>
              <a:t>These last two levels of outcome, ‘no net loss’ and a ‘net gain’ are what are intended by relevant policy measures,  and required by the standards we will introduce to you such as the IFC’s Performance Standard 6 and the BBOP Standard on Biodiversity Offsets.</a:t>
            </a:r>
            <a:endParaRPr sz="1007">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007" b="1">
              <a:solidFill>
                <a:srgbClr val="E0B502"/>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88897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36</a:t>
            </a:fld>
            <a:endParaRPr lang="en-GB"/>
          </a:p>
        </p:txBody>
      </p:sp>
    </p:spTree>
    <p:extLst>
      <p:ext uri="{BB962C8B-B14F-4D97-AF65-F5344CB8AC3E}">
        <p14:creationId xmlns:p14="http://schemas.microsoft.com/office/powerpoint/2010/main" val="178933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p>
        </p:txBody>
      </p:sp>
      <p:sp>
        <p:nvSpPr>
          <p:cNvPr id="46084" name="Slide Number Placeholder 3"/>
          <p:cNvSpPr>
            <a:spLocks noGrp="1"/>
          </p:cNvSpPr>
          <p:nvPr>
            <p:ph type="sldNum" sz="quarter" idx="5"/>
          </p:nvPr>
        </p:nvSpPr>
        <p:spPr>
          <a:noFill/>
        </p:spPr>
        <p:txBody>
          <a:bodyPr/>
          <a:lstStyle/>
          <a:p>
            <a:pPr defTabSz="927657"/>
            <a:fld id="{DD3C5022-4536-4653-B076-AF9B7073CD39}" type="slidenum">
              <a:rPr lang="en-US" smtClean="0">
                <a:solidFill>
                  <a:prstClr val="black"/>
                </a:solidFill>
                <a:ea typeface="MS PGothic" pitchFamily="34" charset="-128"/>
                <a:cs typeface="Arial" charset="0"/>
              </a:rPr>
              <a:pPr defTabSz="927657"/>
              <a:t>4</a:t>
            </a:fld>
            <a:endParaRPr lang="en-US" dirty="0">
              <a:solidFill>
                <a:prstClr val="black"/>
              </a:solidFill>
              <a:ea typeface="MS PGothic" pitchFamily="34" charset="-128"/>
              <a:cs typeface="Arial" charset="0"/>
            </a:endParaRPr>
          </a:p>
        </p:txBody>
      </p:sp>
    </p:spTree>
    <p:extLst>
      <p:ext uri="{BB962C8B-B14F-4D97-AF65-F5344CB8AC3E}">
        <p14:creationId xmlns:p14="http://schemas.microsoft.com/office/powerpoint/2010/main" val="224767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GB" dirty="0"/>
          </a:p>
        </p:txBody>
      </p:sp>
      <p:sp>
        <p:nvSpPr>
          <p:cNvPr id="4" name="Slide Number Placeholder 3"/>
          <p:cNvSpPr>
            <a:spLocks noGrp="1"/>
          </p:cNvSpPr>
          <p:nvPr>
            <p:ph type="sldNum" sz="quarter" idx="5"/>
          </p:nvPr>
        </p:nvSpPr>
        <p:spPr/>
        <p:txBody>
          <a:bodyPr/>
          <a:lstStyle/>
          <a:p>
            <a:pPr>
              <a:defRPr/>
            </a:pPr>
            <a:fld id="{4DA5C8CC-0FC7-4228-A025-F29CF1BF83A1}"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092444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6: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491" name="Google Shape;491;p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2" name="Google Shape;492;p16: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80000"/>
              </a:lnSpc>
              <a:spcBef>
                <a:spcPts val="0"/>
              </a:spcBef>
              <a:spcAft>
                <a:spcPts val="0"/>
              </a:spcAft>
              <a:buNone/>
            </a:pPr>
            <a:r>
              <a:rPr lang="en-US" sz="570">
                <a:latin typeface="Times New Roman"/>
                <a:ea typeface="Times New Roman"/>
                <a:cs typeface="Times New Roman"/>
                <a:sym typeface="Times New Roman"/>
              </a:rPr>
              <a:t>Globally, the use of biodiversity offsets in the context of the mitigation hierarchy and to demonstrate NNL has been increasing rapidly over the past ten or so years. What are the main motivations for developers to follow this trend? There are  essentially three key drivers:</a:t>
            </a:r>
            <a:endParaRPr/>
          </a:p>
          <a:p>
            <a:pPr marL="0" lvl="0" indent="0" algn="l" rtl="0">
              <a:lnSpc>
                <a:spcPct val="80000"/>
              </a:lnSpc>
              <a:spcBef>
                <a:spcPts val="0"/>
              </a:spcBef>
              <a:spcAft>
                <a:spcPts val="0"/>
              </a:spcAft>
              <a:buNone/>
            </a:pPr>
            <a:endParaRPr sz="57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solidFill>
                  <a:schemeClr val="dk1"/>
                </a:solidFill>
                <a:latin typeface="Times New Roman"/>
                <a:ea typeface="Times New Roman"/>
                <a:cs typeface="Times New Roman"/>
                <a:sym typeface="Times New Roman"/>
              </a:rPr>
              <a:t>1. Firstly, many governments already have legislation that</a:t>
            </a:r>
            <a:r>
              <a:rPr lang="en-US" sz="570">
                <a:latin typeface="Times New Roman"/>
                <a:ea typeface="Times New Roman"/>
                <a:cs typeface="Times New Roman"/>
                <a:sym typeface="Times New Roman"/>
              </a:rPr>
              <a:t> requires and/or enables the use of biodiversity offsets or compensation. </a:t>
            </a:r>
            <a:endParaRPr/>
          </a:p>
          <a:p>
            <a:pPr marL="0" marR="0" lvl="0" indent="0" algn="l" rtl="0">
              <a:lnSpc>
                <a:spcPct val="80000"/>
              </a:lnSpc>
              <a:spcBef>
                <a:spcPts val="0"/>
              </a:spcBef>
              <a:spcAft>
                <a:spcPts val="0"/>
              </a:spcAft>
              <a:buClr>
                <a:schemeClr val="dk1"/>
              </a:buClr>
              <a:buSzPts val="570"/>
              <a:buFont typeface="Times New Roman"/>
              <a:buNone/>
            </a:pPr>
            <a:r>
              <a:rPr lang="en-US" sz="570">
                <a:latin typeface="Times New Roman"/>
                <a:ea typeface="Times New Roman"/>
                <a:cs typeface="Times New Roman"/>
                <a:sym typeface="Times New Roman"/>
              </a:rPr>
              <a:t>- Laws requiring offsets or compensation are in place in 39 countries and an increasing number of governments (22) are investigating or introducing legislation specifically focused on offsets and the achievement of No Net Loss goals (which are variously termed NNL of biodiversity or NNL of native vegetation, net environmental gain, etc). The US with their wetland mitigation and species conservation banking schemes, Germany and Australia are well-known examples of established systems. Several states in Australia have their respective legislation and associated offset schemes (e.g. Biobanking in New South Wales, Bushbroker in Victoria – which are quite important to look to in terms of approaches, research and lessons learnt), while NZ, the EU, the UK and several other countries have been actively investigating this space, or are in the process of producing various forms of guidance.  </a:t>
            </a:r>
            <a:endParaRPr/>
          </a:p>
          <a:p>
            <a:pPr marL="0" lvl="0" indent="0" algn="l" rtl="0">
              <a:lnSpc>
                <a:spcPct val="80000"/>
              </a:lnSpc>
              <a:spcBef>
                <a:spcPts val="0"/>
              </a:spcBef>
              <a:spcAft>
                <a:spcPts val="0"/>
              </a:spcAft>
              <a:buNone/>
            </a:pPr>
            <a:endParaRPr sz="57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latin typeface="Times New Roman"/>
                <a:ea typeface="Times New Roman"/>
                <a:cs typeface="Times New Roman"/>
                <a:sym typeface="Times New Roman"/>
              </a:rPr>
              <a:t>- In addition, laws enabling compensation and offsets (e.g. EIA, planning law) are prevalent in the large majority of countries, for example as part of Environmental Impact Assessment regulations and planning law. This is the case in Peru and in South Africa for example. </a:t>
            </a:r>
            <a:endParaRPr sz="57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latin typeface="Times New Roman"/>
                <a:ea typeface="Times New Roman"/>
                <a:cs typeface="Times New Roman"/>
                <a:sym typeface="Times New Roman"/>
              </a:rPr>
              <a:t> </a:t>
            </a:r>
            <a:endParaRPr/>
          </a:p>
          <a:p>
            <a:pPr marL="0" lvl="0" indent="0" algn="l" rtl="0">
              <a:lnSpc>
                <a:spcPct val="80000"/>
              </a:lnSpc>
              <a:spcBef>
                <a:spcPts val="0"/>
              </a:spcBef>
              <a:spcAft>
                <a:spcPts val="0"/>
              </a:spcAft>
              <a:buNone/>
            </a:pPr>
            <a:r>
              <a:rPr lang="en-US" sz="570">
                <a:latin typeface="Times New Roman"/>
                <a:ea typeface="Times New Roman"/>
                <a:cs typeface="Times New Roman"/>
                <a:sym typeface="Times New Roman"/>
              </a:rPr>
              <a:t>2. A second and increasingly important driver is the set of loan conditions by Financial Institutions.  Many financial institutions (eg large banks and export credit agencies) have environmental and social performance standards to which their clients need to adhere. </a:t>
            </a:r>
            <a:endParaRPr/>
          </a:p>
          <a:p>
            <a:pPr marL="0" lvl="0" indent="0" algn="l" rtl="0">
              <a:lnSpc>
                <a:spcPct val="80000"/>
              </a:lnSpc>
              <a:spcBef>
                <a:spcPts val="0"/>
              </a:spcBef>
              <a:spcAft>
                <a:spcPts val="0"/>
              </a:spcAft>
              <a:buNone/>
            </a:pPr>
            <a:r>
              <a:rPr lang="en-US" sz="570">
                <a:latin typeface="Times New Roman"/>
                <a:ea typeface="Times New Roman"/>
                <a:cs typeface="Times New Roman"/>
                <a:sym typeface="Times New Roman"/>
              </a:rPr>
              <a:t>At the forefront here is the International Finance Corporation,  IFC, which in 2012 published its revised Performance Standards.  In addition, 83 financial institutions around the world (known as the members of the Equator Principles Association) also subscribe to these standards and apply them to their clients.  The members of the Equator Principles Association include commercial and development banks around the world, operating in at least 36 countries. The revised PS (particularly PS6 which deals with the protection of biodiversity and the sustainable use of natural living resources) require that clients achieve NNL for impacts on what the IFC terms natural habitats (where feasible) and a net gain in so-called critical habitats.</a:t>
            </a:r>
            <a:endParaRPr sz="570">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57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latin typeface="Times New Roman"/>
                <a:ea typeface="Times New Roman"/>
                <a:cs typeface="Times New Roman"/>
                <a:sym typeface="Times New Roman"/>
              </a:rPr>
              <a:t>3. Thirdly, more companies are undertaking offsets voluntarily because they can see business advantages in doing so. Linked with this is that there is more pressure from civil society, from the public, the companies’ employees, from conservation organisations and from the media for companies to ensure they follow good environmental and social practices.</a:t>
            </a:r>
            <a:endParaRPr/>
          </a:p>
          <a:p>
            <a:pPr marL="0" lvl="0" indent="0" algn="l" rtl="0">
              <a:lnSpc>
                <a:spcPct val="80000"/>
              </a:lnSpc>
              <a:spcBef>
                <a:spcPts val="0"/>
              </a:spcBef>
              <a:spcAft>
                <a:spcPts val="0"/>
              </a:spcAft>
              <a:buNone/>
            </a:pPr>
            <a:endParaRPr sz="570">
              <a:solidFill>
                <a:schemeClr val="dk1"/>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solidFill>
                  <a:schemeClr val="dk1"/>
                </a:solidFill>
                <a:latin typeface="Times New Roman"/>
                <a:ea typeface="Times New Roman"/>
                <a:cs typeface="Times New Roman"/>
                <a:sym typeface="Times New Roman"/>
              </a:rPr>
              <a:t>But what exactly is the business case? Why would a company see a financial reason for investing in offsets if the law doesn’t require it and if their investors are not insisting? </a:t>
            </a:r>
            <a:r>
              <a:rPr lang="en-US" sz="570" b="0">
                <a:solidFill>
                  <a:schemeClr val="dk1"/>
                </a:solidFill>
                <a:latin typeface="Times New Roman"/>
                <a:ea typeface="Times New Roman"/>
                <a:cs typeface="Times New Roman"/>
                <a:sym typeface="Times New Roman"/>
              </a:rPr>
              <a:t>Businesses want to retain their ‘license to operate’ (which has legal and social aspects to it). Key factors here can be: </a:t>
            </a:r>
            <a:endParaRPr sz="570" b="0">
              <a:solidFill>
                <a:schemeClr val="dk1"/>
              </a:solidFill>
              <a:latin typeface="Times New Roman"/>
              <a:ea typeface="Times New Roman"/>
              <a:cs typeface="Times New Roman"/>
              <a:sym typeface="Times New Roman"/>
            </a:endParaRPr>
          </a:p>
          <a:p>
            <a:pPr marL="533400" lvl="0" indent="-533400" algn="l" rtl="0">
              <a:lnSpc>
                <a:spcPct val="80000"/>
              </a:lnSpc>
              <a:spcBef>
                <a:spcPts val="0"/>
              </a:spcBef>
              <a:spcAft>
                <a:spcPts val="0"/>
              </a:spcAft>
              <a:buClr>
                <a:schemeClr val="dk1"/>
              </a:buClr>
              <a:buSzPts val="570"/>
              <a:buFont typeface="Times New Roman"/>
              <a:buChar char="•"/>
            </a:pPr>
            <a:r>
              <a:rPr lang="en-US" sz="570" b="0">
                <a:solidFill>
                  <a:schemeClr val="dk1"/>
                </a:solidFill>
                <a:latin typeface="Times New Roman"/>
                <a:ea typeface="Times New Roman"/>
                <a:cs typeface="Times New Roman"/>
                <a:sym typeface="Times New Roman"/>
              </a:rPr>
              <a:t>Access to land, natural resources, markets</a:t>
            </a:r>
            <a:endParaRPr/>
          </a:p>
          <a:p>
            <a:pPr marL="533400" lvl="0" indent="-533400" algn="l" rtl="0">
              <a:lnSpc>
                <a:spcPct val="80000"/>
              </a:lnSpc>
              <a:spcBef>
                <a:spcPts val="0"/>
              </a:spcBef>
              <a:spcAft>
                <a:spcPts val="0"/>
              </a:spcAft>
              <a:buClr>
                <a:schemeClr val="dk1"/>
              </a:buClr>
              <a:buSzPts val="570"/>
              <a:buFont typeface="Times New Roman"/>
              <a:buChar char="•"/>
            </a:pPr>
            <a:r>
              <a:rPr lang="en-US" sz="570" b="0">
                <a:solidFill>
                  <a:schemeClr val="dk1"/>
                </a:solidFill>
                <a:latin typeface="Times New Roman"/>
                <a:ea typeface="Times New Roman"/>
                <a:cs typeface="Times New Roman"/>
                <a:sym typeface="Times New Roman"/>
              </a:rPr>
              <a:t>Competitive advantage</a:t>
            </a:r>
            <a:endParaRPr/>
          </a:p>
          <a:p>
            <a:pPr marL="533400" lvl="0" indent="-533400" algn="l" rtl="0">
              <a:lnSpc>
                <a:spcPct val="80000"/>
              </a:lnSpc>
              <a:spcBef>
                <a:spcPts val="0"/>
              </a:spcBef>
              <a:spcAft>
                <a:spcPts val="0"/>
              </a:spcAft>
              <a:buClr>
                <a:schemeClr val="dk1"/>
              </a:buClr>
              <a:buSzPts val="570"/>
              <a:buFont typeface="Times New Roman"/>
              <a:buChar char="•"/>
            </a:pPr>
            <a:r>
              <a:rPr lang="en-US" sz="570" b="0">
                <a:solidFill>
                  <a:schemeClr val="dk1"/>
                </a:solidFill>
                <a:latin typeface="Times New Roman"/>
                <a:ea typeface="Times New Roman"/>
                <a:cs typeface="Times New Roman"/>
                <a:sym typeface="Times New Roman"/>
              </a:rPr>
              <a:t>Facilitates operations (permits etc.) </a:t>
            </a:r>
            <a:endParaRPr/>
          </a:p>
          <a:p>
            <a:pPr marL="533400" lvl="0" indent="-533400" algn="l" rtl="0">
              <a:lnSpc>
                <a:spcPct val="80000"/>
              </a:lnSpc>
              <a:spcBef>
                <a:spcPts val="0"/>
              </a:spcBef>
              <a:spcAft>
                <a:spcPts val="0"/>
              </a:spcAft>
              <a:buClr>
                <a:schemeClr val="dk1"/>
              </a:buClr>
              <a:buSzPts val="570"/>
              <a:buFont typeface="Times New Roman"/>
              <a:buChar char="•"/>
            </a:pPr>
            <a:r>
              <a:rPr lang="en-US" sz="570" b="0">
                <a:solidFill>
                  <a:schemeClr val="dk1"/>
                </a:solidFill>
                <a:latin typeface="Times New Roman"/>
                <a:ea typeface="Times New Roman"/>
                <a:cs typeface="Times New Roman"/>
                <a:sym typeface="Times New Roman"/>
              </a:rPr>
              <a:t>Stakeholder and employee relationships</a:t>
            </a:r>
            <a:endParaRPr/>
          </a:p>
          <a:p>
            <a:pPr marL="533400" lvl="0" indent="-533400" algn="l" rtl="0">
              <a:lnSpc>
                <a:spcPct val="80000"/>
              </a:lnSpc>
              <a:spcBef>
                <a:spcPts val="0"/>
              </a:spcBef>
              <a:spcAft>
                <a:spcPts val="0"/>
              </a:spcAft>
              <a:buClr>
                <a:schemeClr val="dk1"/>
              </a:buClr>
              <a:buSzPts val="570"/>
              <a:buFont typeface="Times New Roman"/>
              <a:buChar char="•"/>
            </a:pPr>
            <a:r>
              <a:rPr lang="en-US" sz="570" b="0">
                <a:solidFill>
                  <a:schemeClr val="dk1"/>
                </a:solidFill>
                <a:latin typeface="Times New Roman"/>
                <a:ea typeface="Times New Roman"/>
                <a:cs typeface="Times New Roman"/>
                <a:sym typeface="Times New Roman"/>
              </a:rPr>
              <a:t>Seat at the Policy table</a:t>
            </a:r>
            <a:endParaRPr sz="570" b="0">
              <a:solidFill>
                <a:schemeClr val="dk1"/>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570">
              <a:solidFill>
                <a:schemeClr val="dk1"/>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solidFill>
                  <a:schemeClr val="dk1"/>
                </a:solidFill>
                <a:latin typeface="Times New Roman"/>
                <a:ea typeface="Times New Roman"/>
                <a:cs typeface="Times New Roman"/>
                <a:sym typeface="Times New Roman"/>
              </a:rPr>
              <a:t>There are numerous examples that demonstrate the financial materiality of companies’ impacts and dependence on biodiversity and ecosystem services.  </a:t>
            </a:r>
            <a:endParaRPr/>
          </a:p>
          <a:p>
            <a:pPr marL="0" lvl="0" indent="0" algn="l" rtl="0">
              <a:lnSpc>
                <a:spcPct val="80000"/>
              </a:lnSpc>
              <a:spcBef>
                <a:spcPts val="0"/>
              </a:spcBef>
              <a:spcAft>
                <a:spcPts val="0"/>
              </a:spcAft>
              <a:buNone/>
            </a:pPr>
            <a:r>
              <a:rPr lang="en-US" sz="570">
                <a:solidFill>
                  <a:schemeClr val="dk1"/>
                </a:solidFill>
                <a:latin typeface="Times New Roman"/>
                <a:ea typeface="Times New Roman"/>
                <a:cs typeface="Times New Roman"/>
                <a:sym typeface="Times New Roman"/>
              </a:rPr>
              <a:t>For example, according to the Principles for Resonsible Investment:  (See PRI ‘Universal Ownership – why environmental issues matter to institutional investors’ (2010)):</a:t>
            </a:r>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50% of companies’ earnings are at risk from environmental costs (equity portfolio weighted to MSCI-World Index.)</a:t>
            </a:r>
            <a:endParaRPr sz="570">
              <a:solidFill>
                <a:schemeClr val="dk1"/>
              </a:solidFill>
              <a:latin typeface="Times New Roman"/>
              <a:ea typeface="Times New Roman"/>
              <a:cs typeface="Times New Roman"/>
              <a:sym typeface="Times New Roman"/>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Environmental costs are becoming increasingly financially material. </a:t>
            </a:r>
            <a:endParaRPr sz="570">
              <a:solidFill>
                <a:schemeClr val="dk1"/>
              </a:solidFill>
              <a:latin typeface="Times New Roman"/>
              <a:ea typeface="Times New Roman"/>
              <a:cs typeface="Times New Roman"/>
              <a:sym typeface="Times New Roman"/>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Annual environmental costs from global human activity amounted to US$ 6.6 trillion in 2008, equivalent to 11% of GDP. </a:t>
            </a:r>
            <a:endParaRPr sz="570">
              <a:solidFill>
                <a:schemeClr val="dk1"/>
              </a:solidFill>
              <a:latin typeface="Times New Roman"/>
              <a:ea typeface="Times New Roman"/>
              <a:cs typeface="Times New Roman"/>
              <a:sym typeface="Times New Roman"/>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Cost of environmental damage caused by the world’s 3000 largest publicly listed companies in 2008:  US$ 2.15 trn.</a:t>
            </a:r>
            <a:endParaRPr sz="570">
              <a:solidFill>
                <a:schemeClr val="dk1"/>
              </a:solidFill>
              <a:latin typeface="Times New Roman"/>
              <a:ea typeface="Times New Roman"/>
              <a:cs typeface="Times New Roman"/>
              <a:sym typeface="Times New Roman"/>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Under ‘business as usual’, global environmental costs to reach US$ 28.6 trillion, equivalent to 18% of GDP in 2050.</a:t>
            </a:r>
            <a:endParaRPr sz="570">
              <a:solidFill>
                <a:schemeClr val="dk1"/>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570">
              <a:solidFill>
                <a:schemeClr val="dk1"/>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solidFill>
                  <a:schemeClr val="dk1"/>
                </a:solidFill>
                <a:latin typeface="Times New Roman"/>
                <a:ea typeface="Times New Roman"/>
                <a:cs typeface="Times New Roman"/>
                <a:sym typeface="Times New Roman"/>
              </a:rPr>
              <a:t>The infamous spill from BP’s Makondo well and its financial impacts on the company have been well documented.  UNEP-FI’s CEO briefing lists:</a:t>
            </a:r>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US$90bn loss in market cap.  US$20bn DH Oil Spill Trust.</a:t>
            </a:r>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35% share price fall between start and end of spill</a:t>
            </a:r>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Lower credit rating</a:t>
            </a:r>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50% higher insurance costs</a:t>
            </a:r>
            <a:endParaRPr/>
          </a:p>
          <a:p>
            <a:pPr marL="228600" lvl="0" indent="-228600" algn="l" rtl="0">
              <a:lnSpc>
                <a:spcPct val="80000"/>
              </a:lnSpc>
              <a:spcBef>
                <a:spcPts val="0"/>
              </a:spcBef>
              <a:spcAft>
                <a:spcPts val="0"/>
              </a:spcAft>
              <a:buClr>
                <a:schemeClr val="dk1"/>
              </a:buClr>
              <a:buSzPts val="570"/>
              <a:buFont typeface="Arial"/>
              <a:buChar char="•"/>
            </a:pPr>
            <a:r>
              <a:rPr lang="en-US" sz="570">
                <a:solidFill>
                  <a:schemeClr val="dk1"/>
                </a:solidFill>
                <a:latin typeface="Times New Roman"/>
                <a:ea typeface="Times New Roman"/>
                <a:cs typeface="Times New Roman"/>
                <a:sym typeface="Times New Roman"/>
              </a:rPr>
              <a:t>There has also been an unquantified impact on license to operate.</a:t>
            </a:r>
            <a:endParaRPr/>
          </a:p>
          <a:p>
            <a:pPr marL="0" lvl="0" indent="0" algn="l" rtl="0">
              <a:lnSpc>
                <a:spcPct val="80000"/>
              </a:lnSpc>
              <a:spcBef>
                <a:spcPts val="0"/>
              </a:spcBef>
              <a:spcAft>
                <a:spcPts val="0"/>
              </a:spcAft>
              <a:buNone/>
            </a:pPr>
            <a:endParaRPr sz="57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US" sz="570">
                <a:latin typeface="Times New Roman"/>
                <a:ea typeface="Times New Roman"/>
                <a:cs typeface="Times New Roman"/>
                <a:sym typeface="Times New Roman"/>
              </a:rPr>
              <a:t>Another driver for better mitigation is that we now have some good methodologies for putting the requirements of NNL and NG into practice.  In regulated systems, governments have developed the rules and guidelines to use.  Organisations such as BBOP, ICMM, IPIECA and IAIA have developed methodologies and publications to guide developers in following the mitigation hierarchy.</a:t>
            </a:r>
            <a:endParaRPr sz="570">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570">
              <a:latin typeface="Times New Roman"/>
              <a:ea typeface="Times New Roman"/>
              <a:cs typeface="Times New Roman"/>
              <a:sym typeface="Times New Roman"/>
            </a:endParaRPr>
          </a:p>
        </p:txBody>
      </p:sp>
    </p:spTree>
    <p:extLst>
      <p:ext uri="{BB962C8B-B14F-4D97-AF65-F5344CB8AC3E}">
        <p14:creationId xmlns:p14="http://schemas.microsoft.com/office/powerpoint/2010/main" val="99193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7</a:t>
            </a:fld>
            <a:endParaRPr lang="en-GB"/>
          </a:p>
        </p:txBody>
      </p:sp>
    </p:spTree>
    <p:extLst>
      <p:ext uri="{BB962C8B-B14F-4D97-AF65-F5344CB8AC3E}">
        <p14:creationId xmlns:p14="http://schemas.microsoft.com/office/powerpoint/2010/main" val="796113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8</a:t>
            </a:fld>
            <a:endParaRPr lang="en-GB"/>
          </a:p>
        </p:txBody>
      </p:sp>
    </p:spTree>
    <p:extLst>
      <p:ext uri="{BB962C8B-B14F-4D97-AF65-F5344CB8AC3E}">
        <p14:creationId xmlns:p14="http://schemas.microsoft.com/office/powerpoint/2010/main" val="321292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5" name="Google Shape;435;p28: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36" name="Google Shape;436;p28: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rgbClr val="000000"/>
                </a:solidFill>
                <a:latin typeface="Calibri"/>
                <a:ea typeface="Calibri"/>
                <a:cs typeface="Calibri"/>
                <a:sym typeface="Calibri"/>
              </a:rPr>
              <a:t>9</a:t>
            </a:fld>
            <a:endParaRPr sz="13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1220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Tree>
    <p:extLst>
      <p:ext uri="{BB962C8B-B14F-4D97-AF65-F5344CB8AC3E}">
        <p14:creationId xmlns:p14="http://schemas.microsoft.com/office/powerpoint/2010/main" val="245372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412737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848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6535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329785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620" y="1647833"/>
            <a:ext cx="5416651"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801" y="1647833"/>
            <a:ext cx="5416652"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2854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60520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51592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62962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54609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75583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4069310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058745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914092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555150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02895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64791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276386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iotope : diapo 1">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813545" y="704612"/>
            <a:ext cx="10011336" cy="672259"/>
          </a:xfrm>
        </p:spPr>
        <p:txBody>
          <a:bodyPr>
            <a:normAutofit/>
          </a:bodyPr>
          <a:lstStyle>
            <a:lvl1pPr>
              <a:defRPr sz="2800" b="1">
                <a:solidFill>
                  <a:schemeClr val="tx1"/>
                </a:solidFill>
                <a:latin typeface="Helvetica" panose="020B0604020202020204" pitchFamily="34" charset="0"/>
                <a:cs typeface="Helvetica" panose="020B0604020202020204" pitchFamily="34" charset="0"/>
              </a:defRPr>
            </a:lvl1pPr>
          </a:lstStyle>
          <a:p>
            <a:r>
              <a:rPr lang="fr-FR" dirty="0"/>
              <a:t>CLIQUEZ ET MODIFIEZ LE TITRE</a:t>
            </a:r>
          </a:p>
        </p:txBody>
      </p:sp>
      <p:sp>
        <p:nvSpPr>
          <p:cNvPr id="17" name="Espace réservé du contenu 2"/>
          <p:cNvSpPr>
            <a:spLocks noGrp="1"/>
          </p:cNvSpPr>
          <p:nvPr>
            <p:ph sz="half" idx="1" hasCustomPrompt="1"/>
          </p:nvPr>
        </p:nvSpPr>
        <p:spPr>
          <a:xfrm>
            <a:off x="813546" y="1624333"/>
            <a:ext cx="10011335" cy="4275723"/>
          </a:xfrm>
        </p:spPr>
        <p:txBody>
          <a:bodyPr/>
          <a:lstStyle>
            <a:lvl1pPr>
              <a:defRPr sz="2400" b="1" baseline="0">
                <a:solidFill>
                  <a:srgbClr val="003A3D"/>
                </a:solidFill>
                <a:latin typeface="Helvetica" panose="020B0604020202020204" pitchFamily="34" charset="0"/>
                <a:cs typeface="Helvetica" panose="020B0604020202020204" pitchFamily="34" charset="0"/>
              </a:defRPr>
            </a:lvl1pPr>
            <a:lvl2pPr>
              <a:defRPr sz="2200" b="1">
                <a:solidFill>
                  <a:schemeClr val="accent1"/>
                </a:solidFill>
                <a:latin typeface="Helvetica" panose="020B0604020202020204" pitchFamily="34" charset="0"/>
                <a:cs typeface="Helvetica" panose="020B0604020202020204" pitchFamily="34" charset="0"/>
              </a:defRPr>
            </a:lvl2pPr>
            <a:lvl3pPr>
              <a:defRPr b="1">
                <a:solidFill>
                  <a:srgbClr val="003A3D"/>
                </a:solidFill>
                <a:latin typeface="Helvetica" panose="020B0604020202020204" pitchFamily="34" charset="0"/>
                <a:cs typeface="Helvetica" panose="020B0604020202020204" pitchFamily="34" charset="0"/>
              </a:defRPr>
            </a:lvl3pPr>
            <a:lvl4pPr>
              <a:defRPr>
                <a:solidFill>
                  <a:srgbClr val="003A3D"/>
                </a:solidFill>
                <a:latin typeface="Helvetica" panose="020B0604020202020204" pitchFamily="34" charset="0"/>
                <a:cs typeface="Helvetica" panose="020B0604020202020204" pitchFamily="34" charset="0"/>
              </a:defRPr>
            </a:lvl4pPr>
            <a:lvl5pPr>
              <a:defRPr>
                <a:solidFill>
                  <a:srgbClr val="003A3D"/>
                </a:solidFill>
                <a:latin typeface="Helvetica" panose="020B0604020202020204" pitchFamily="34" charset="0"/>
                <a:cs typeface="Helvetica" panose="020B0604020202020204" pitchFamily="34" charset="0"/>
              </a:defRPr>
            </a:lvl5pPr>
          </a:lstStyle>
          <a:p>
            <a:pPr lvl="0"/>
            <a:r>
              <a:rPr lang="fr-FR" dirty="0"/>
              <a:t>Cliquez pour modifier les styles de liste</a:t>
            </a:r>
          </a:p>
          <a:p>
            <a:pPr lvl="1"/>
            <a:r>
              <a:rPr lang="fr-FR" dirty="0"/>
              <a:t>Deuxième niveau</a:t>
            </a:r>
          </a:p>
          <a:p>
            <a:pPr lvl="2"/>
            <a:r>
              <a:rPr lang="fr-FR" dirty="0"/>
              <a:t>Troisième niveau</a:t>
            </a:r>
          </a:p>
          <a:p>
            <a:pPr lvl="3"/>
            <a:r>
              <a:rPr lang="fr-FR" dirty="0"/>
              <a:t>Quatrième niveau</a:t>
            </a:r>
          </a:p>
          <a:p>
            <a:pPr lvl="3"/>
            <a:endParaRPr lang="fr-FR" dirty="0"/>
          </a:p>
          <a:p>
            <a:pPr lvl="3"/>
            <a:endParaRPr lang="fr-FR" dirty="0"/>
          </a:p>
          <a:p>
            <a:pPr lvl="3"/>
            <a:endParaRPr lang="fr-FR" dirty="0"/>
          </a:p>
        </p:txBody>
      </p:sp>
      <p:sp>
        <p:nvSpPr>
          <p:cNvPr id="18" name="Espace réservé de la date 4"/>
          <p:cNvSpPr>
            <a:spLocks noGrp="1"/>
          </p:cNvSpPr>
          <p:nvPr>
            <p:ph type="dt" sz="half" idx="10"/>
          </p:nvPr>
        </p:nvSpPr>
        <p:spPr>
          <a:xfrm>
            <a:off x="813545" y="6340231"/>
            <a:ext cx="1632857" cy="365125"/>
          </a:xfrm>
        </p:spPr>
        <p:txBody>
          <a:bodyPr/>
          <a:lstStyle>
            <a:lvl1pPr>
              <a:defRPr>
                <a:solidFill>
                  <a:schemeClr val="bg1"/>
                </a:solidFill>
                <a:latin typeface="Helvetica" panose="020B0604020202020204" pitchFamily="34" charset="0"/>
                <a:cs typeface="Helvetica" panose="020B0604020202020204" pitchFamily="34" charset="0"/>
              </a:defRPr>
            </a:lvl1pPr>
          </a:lstStyle>
          <a:p>
            <a:fld id="{B3447155-D747-45DF-8FD1-9551B61BC578}" type="datetime1">
              <a:rPr lang="fr-FR" smtClean="0"/>
              <a:t>17/02/2020</a:t>
            </a:fld>
            <a:endParaRPr lang="fr-FR" dirty="0"/>
          </a:p>
        </p:txBody>
      </p:sp>
      <p:sp>
        <p:nvSpPr>
          <p:cNvPr id="19" name="Espace réservé du pied de page 5"/>
          <p:cNvSpPr>
            <a:spLocks noGrp="1"/>
          </p:cNvSpPr>
          <p:nvPr>
            <p:ph type="ftr" sz="quarter" idx="11"/>
          </p:nvPr>
        </p:nvSpPr>
        <p:spPr>
          <a:xfrm>
            <a:off x="2849173" y="6356350"/>
            <a:ext cx="6444344" cy="365125"/>
          </a:xfrm>
        </p:spPr>
        <p:txBody>
          <a:bodyPr/>
          <a:lstStyle>
            <a:lvl1pPr>
              <a:defRPr lang="fr-FR" sz="1200" kern="1200" dirty="0">
                <a:solidFill>
                  <a:schemeClr val="bg1"/>
                </a:solidFill>
                <a:latin typeface="Helvetica" panose="020B0604020202020204" pitchFamily="34" charset="0"/>
                <a:ea typeface="+mn-ea"/>
                <a:cs typeface="Helvetica" panose="020B0604020202020204" pitchFamily="34" charset="0"/>
              </a:defRPr>
            </a:lvl1pPr>
          </a:lstStyle>
          <a:p>
            <a:r>
              <a:rPr lang="fr-FR"/>
              <a:t>zzzzzzzzzzzzzzzzzzzzzzzzzzzzzzzzzzzzzzzzzzzzzzzzzzzzzzzzz</a:t>
            </a:r>
            <a:endParaRPr lang="fr-FR" dirty="0"/>
          </a:p>
        </p:txBody>
      </p:sp>
      <p:sp>
        <p:nvSpPr>
          <p:cNvPr id="20" name="Espace réservé du numéro de diapositive 6"/>
          <p:cNvSpPr>
            <a:spLocks noGrp="1"/>
          </p:cNvSpPr>
          <p:nvPr>
            <p:ph type="sldNum" sz="quarter" idx="12"/>
          </p:nvPr>
        </p:nvSpPr>
        <p:spPr>
          <a:xfrm>
            <a:off x="9932253" y="6348285"/>
            <a:ext cx="892628" cy="349015"/>
          </a:xfrm>
        </p:spPr>
        <p:txBody>
          <a:bodyPr/>
          <a:lstStyle>
            <a:lvl1pPr>
              <a:defRPr lang="fr-FR" sz="1200" kern="1200" smtClean="0">
                <a:solidFill>
                  <a:schemeClr val="bg1"/>
                </a:solidFill>
                <a:latin typeface="Helvetica" panose="020B0604020202020204" pitchFamily="34" charset="0"/>
                <a:ea typeface="+mn-ea"/>
                <a:cs typeface="Helvetica" panose="020B0604020202020204" pitchFamily="34" charset="0"/>
              </a:defRPr>
            </a:lvl1pPr>
          </a:lstStyle>
          <a:p>
            <a:fld id="{754E2237-D3B5-5846-BD62-8EDA5763304A}" type="slidenum">
              <a:rPr lang="fr-FR" smtClean="0"/>
              <a:pPr/>
              <a:t>‹#›</a:t>
            </a:fld>
            <a:endParaRPr lang="fr-FR" dirty="0"/>
          </a:p>
        </p:txBody>
      </p:sp>
    </p:spTree>
    <p:extLst>
      <p:ext uri="{BB962C8B-B14F-4D97-AF65-F5344CB8AC3E}">
        <p14:creationId xmlns:p14="http://schemas.microsoft.com/office/powerpoint/2010/main" val="349041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Deux contenus 1 imag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61999" y="731499"/>
            <a:ext cx="10515600" cy="749266"/>
          </a:xfrm>
        </p:spPr>
        <p:txBody>
          <a:bodyPr>
            <a:normAutofit/>
          </a:bodyPr>
          <a:lstStyle>
            <a:lvl1pPr>
              <a:defRPr sz="2800">
                <a:solidFill>
                  <a:schemeClr val="tx1"/>
                </a:solidFill>
                <a:latin typeface="Helvetica" panose="020B0604020202020204" pitchFamily="34" charset="0"/>
                <a:cs typeface="Helvetica" panose="020B0604020202020204" pitchFamily="34" charset="0"/>
              </a:defRPr>
            </a:lvl1pPr>
          </a:lstStyle>
          <a:p>
            <a:r>
              <a:rPr lang="fr-FR" dirty="0"/>
              <a:t>CLIQUEZ ET MODIFIEZ LE TITRE</a:t>
            </a:r>
          </a:p>
        </p:txBody>
      </p:sp>
      <p:sp>
        <p:nvSpPr>
          <p:cNvPr id="3" name="Espace réservé du contenu 2"/>
          <p:cNvSpPr>
            <a:spLocks noGrp="1"/>
          </p:cNvSpPr>
          <p:nvPr>
            <p:ph sz="half" idx="1" hasCustomPrompt="1"/>
          </p:nvPr>
        </p:nvSpPr>
        <p:spPr>
          <a:xfrm>
            <a:off x="5865778" y="1799565"/>
            <a:ext cx="5272392" cy="2036256"/>
          </a:xfrm>
        </p:spPr>
        <p:txBody>
          <a:bodyPr/>
          <a:lstStyle>
            <a:lvl1pPr>
              <a:defRPr sz="2400" baseline="0">
                <a:solidFill>
                  <a:srgbClr val="003A3D"/>
                </a:solidFill>
                <a:latin typeface="Helvetica" panose="020B0604020202020204" pitchFamily="34" charset="0"/>
                <a:cs typeface="Helvetica" panose="020B0604020202020204" pitchFamily="34" charset="0"/>
              </a:defRPr>
            </a:lvl1pPr>
            <a:lvl2pPr>
              <a:defRPr sz="2200">
                <a:solidFill>
                  <a:schemeClr val="accent1"/>
                </a:solidFill>
                <a:latin typeface="Helvetica" panose="020B0604020202020204" pitchFamily="34" charset="0"/>
                <a:cs typeface="Helvetica" panose="020B0604020202020204" pitchFamily="34" charset="0"/>
              </a:defRPr>
            </a:lvl2pPr>
            <a:lvl3pPr>
              <a:defRPr>
                <a:solidFill>
                  <a:srgbClr val="003A3D"/>
                </a:solidFill>
                <a:latin typeface="Helvetica" panose="020B0604020202020204" pitchFamily="34" charset="0"/>
                <a:cs typeface="Helvetica" panose="020B0604020202020204" pitchFamily="34" charset="0"/>
              </a:defRPr>
            </a:lvl3pPr>
            <a:lvl4pPr>
              <a:defRPr>
                <a:solidFill>
                  <a:srgbClr val="003A3D"/>
                </a:solidFill>
                <a:latin typeface="Helvetica" panose="020B0604020202020204" pitchFamily="34" charset="0"/>
                <a:cs typeface="Helvetica" panose="020B0604020202020204" pitchFamily="34" charset="0"/>
              </a:defRPr>
            </a:lvl4pPr>
            <a:lvl5pPr>
              <a:defRPr>
                <a:solidFill>
                  <a:srgbClr val="003A3D"/>
                </a:solidFill>
                <a:latin typeface="Helvetica" panose="020B0604020202020204" pitchFamily="34" charset="0"/>
                <a:cs typeface="Helvetica" panose="020B0604020202020204" pitchFamily="34" charset="0"/>
              </a:defRPr>
            </a:lvl5pPr>
          </a:lstStyle>
          <a:p>
            <a:pPr lvl="0"/>
            <a:r>
              <a:rPr lang="fr-FR" dirty="0"/>
              <a:t>Cliquez pour modifier les styles du texte langue 1</a:t>
            </a:r>
          </a:p>
          <a:p>
            <a:pPr lvl="1"/>
            <a:r>
              <a:rPr lang="fr-FR" dirty="0"/>
              <a:t>Deuxième niveau</a:t>
            </a:r>
          </a:p>
          <a:p>
            <a:pPr lvl="2"/>
            <a:r>
              <a:rPr lang="fr-FR" dirty="0"/>
              <a:t>Troisième niveau</a:t>
            </a:r>
          </a:p>
          <a:p>
            <a:pPr lvl="3"/>
            <a:r>
              <a:rPr lang="fr-FR" dirty="0"/>
              <a:t>Quatrième niveau</a:t>
            </a:r>
          </a:p>
        </p:txBody>
      </p:sp>
      <p:sp>
        <p:nvSpPr>
          <p:cNvPr id="5" name="Espace réservé de la date 4"/>
          <p:cNvSpPr>
            <a:spLocks noGrp="1"/>
          </p:cNvSpPr>
          <p:nvPr>
            <p:ph type="dt" sz="half" idx="10"/>
          </p:nvPr>
        </p:nvSpPr>
        <p:spPr/>
        <p:txBody>
          <a:bodyPr/>
          <a:lstStyle/>
          <a:p>
            <a:fld id="{D2D6C499-CC1C-40F1-A8C7-BFDF3DF0B553}" type="datetime1">
              <a:rPr lang="fr-FR" smtClean="0"/>
              <a:t>17/02/2020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4E2237-D3B5-5846-BD62-8EDA5763304A}" type="slidenum">
              <a:rPr lang="fr-FR" smtClean="0"/>
              <a:t>‹#›</a:t>
            </a:fld>
            <a:endParaRPr lang="fr-FR"/>
          </a:p>
        </p:txBody>
      </p:sp>
      <p:sp>
        <p:nvSpPr>
          <p:cNvPr id="15" name="Espace réservé pour une image  2"/>
          <p:cNvSpPr>
            <a:spLocks noGrp="1"/>
          </p:cNvSpPr>
          <p:nvPr>
            <p:ph type="pic" idx="13"/>
          </p:nvPr>
        </p:nvSpPr>
        <p:spPr>
          <a:xfrm>
            <a:off x="899810" y="1832582"/>
            <a:ext cx="4255849"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18" name="Espace réservé du contenu 2"/>
          <p:cNvSpPr>
            <a:spLocks noGrp="1"/>
          </p:cNvSpPr>
          <p:nvPr>
            <p:ph sz="half" idx="14" hasCustomPrompt="1"/>
          </p:nvPr>
        </p:nvSpPr>
        <p:spPr>
          <a:xfrm>
            <a:off x="5865778" y="4144817"/>
            <a:ext cx="5272392" cy="2036256"/>
          </a:xfrm>
        </p:spPr>
        <p:txBody>
          <a:bodyPr/>
          <a:lstStyle>
            <a:lvl1pPr>
              <a:defRPr sz="2400" baseline="0">
                <a:solidFill>
                  <a:srgbClr val="003A3D"/>
                </a:solidFill>
                <a:latin typeface="Helvetica" panose="020B0604020202020204" pitchFamily="34" charset="0"/>
                <a:cs typeface="Helvetica" panose="020B0604020202020204" pitchFamily="34" charset="0"/>
              </a:defRPr>
            </a:lvl1pPr>
            <a:lvl2pPr>
              <a:defRPr sz="2200">
                <a:solidFill>
                  <a:schemeClr val="accent1"/>
                </a:solidFill>
                <a:latin typeface="Helvetica" panose="020B0604020202020204" pitchFamily="34" charset="0"/>
                <a:cs typeface="Helvetica" panose="020B0604020202020204" pitchFamily="34" charset="0"/>
              </a:defRPr>
            </a:lvl2pPr>
            <a:lvl3pPr>
              <a:defRPr>
                <a:solidFill>
                  <a:srgbClr val="003A3D"/>
                </a:solidFill>
                <a:latin typeface="Helvetica" panose="020B0604020202020204" pitchFamily="34" charset="0"/>
                <a:cs typeface="Helvetica" panose="020B0604020202020204" pitchFamily="34" charset="0"/>
              </a:defRPr>
            </a:lvl3pPr>
            <a:lvl4pPr>
              <a:defRPr>
                <a:solidFill>
                  <a:srgbClr val="003A3D"/>
                </a:solidFill>
                <a:latin typeface="Helvetica" panose="020B0604020202020204" pitchFamily="34" charset="0"/>
                <a:cs typeface="Helvetica" panose="020B0604020202020204" pitchFamily="34" charset="0"/>
              </a:defRPr>
            </a:lvl4pPr>
            <a:lvl5pPr>
              <a:defRPr>
                <a:solidFill>
                  <a:srgbClr val="003A3D"/>
                </a:solidFill>
                <a:latin typeface="Helvetica" panose="020B0604020202020204" pitchFamily="34" charset="0"/>
                <a:cs typeface="Helvetica" panose="020B0604020202020204" pitchFamily="34" charset="0"/>
              </a:defRPr>
            </a:lvl5pPr>
          </a:lstStyle>
          <a:p>
            <a:pPr lvl="0"/>
            <a:r>
              <a:rPr lang="fr-FR" dirty="0"/>
              <a:t>Cliquez pour modifier les styles du texte langue 2</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5607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1"/>
            <a:ext cx="27432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4038600" y="6356351"/>
            <a:ext cx="4114800" cy="365125"/>
          </a:xfrm>
          <a:prstGeom prst="rect">
            <a:avLst/>
          </a:prstGeom>
        </p:spPr>
        <p:txBody>
          <a:bodyPr/>
          <a:lstStyle/>
          <a:p>
            <a:endParaRPr lang="fr-FR" dirty="0"/>
          </a:p>
        </p:txBody>
      </p:sp>
    </p:spTree>
    <p:extLst>
      <p:ext uri="{BB962C8B-B14F-4D97-AF65-F5344CB8AC3E}">
        <p14:creationId xmlns:p14="http://schemas.microsoft.com/office/powerpoint/2010/main" val="60715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86728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08631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333671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96755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7398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43753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0.png"/><Relationship Id="rId3" Type="http://schemas.openxmlformats.org/officeDocument/2006/relationships/slideLayout" Target="../slideLayouts/slideLayout17.xml"/><Relationship Id="rId21" Type="http://schemas.openxmlformats.org/officeDocument/2006/relationships/image" Target="../media/image13.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image" Target="../media/image9.jpeg"/><Relationship Id="rId20"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8.jpeg"/><Relationship Id="rId10" Type="http://schemas.openxmlformats.org/officeDocument/2006/relationships/slideLayout" Target="../slideLayouts/slideLayout24.xml"/><Relationship Id="rId19" Type="http://schemas.openxmlformats.org/officeDocument/2006/relationships/image" Target="../media/image11.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4" name="Slide Number Placeholder 5"/>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25" name="Rectangle 24"/>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sp>
        <p:nvSpPr>
          <p:cNvPr id="33" name="Rectangle 32"/>
          <p:cNvSpPr/>
          <p:nvPr userDrawn="1"/>
        </p:nvSpPr>
        <p:spPr>
          <a:xfrm>
            <a:off x="9552384" y="79082"/>
            <a:ext cx="2496277"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1067661" y="145672"/>
            <a:ext cx="8341385" cy="556951"/>
          </a:xfrm>
          <a:prstGeom prst="rect">
            <a:avLst/>
          </a:prstGeom>
        </p:spPr>
        <p:txBody>
          <a:bodyPr vert="horz" lIns="91440" tIns="45720" rIns="91440" bIns="45720" rtlCol="0" anchor="ctr">
            <a:noAutofit/>
          </a:bodyPr>
          <a:lstStyle/>
          <a:p>
            <a:r>
              <a:rPr lang="fr-FR" dirty="0"/>
              <a:t>Modifiez le style du titre</a:t>
            </a:r>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037" y="79082"/>
            <a:ext cx="831388" cy="623541"/>
          </a:xfrm>
          <a:prstGeom prst="rect">
            <a:avLst/>
          </a:prstGeom>
        </p:spPr>
      </p:pic>
      <p:grpSp>
        <p:nvGrpSpPr>
          <p:cNvPr id="17" name="Group 16"/>
          <p:cNvGrpSpPr>
            <a:grpSpLocks noChangeAspect="1"/>
          </p:cNvGrpSpPr>
          <p:nvPr userDrawn="1"/>
        </p:nvGrpSpPr>
        <p:grpSpPr>
          <a:xfrm>
            <a:off x="9767361" y="78717"/>
            <a:ext cx="2068231" cy="566167"/>
            <a:chOff x="5364797" y="34608"/>
            <a:chExt cx="2212975" cy="807720"/>
          </a:xfrm>
        </p:grpSpPr>
        <p:pic>
          <p:nvPicPr>
            <p:cNvPr id="18" name="Picture 17" descr="https://pbs.twimg.com/profile_images/1284047522/FT_Logo_small_square_400x400.png"/>
            <p:cNvPicPr>
              <a:picLocks noChangeAspect="1"/>
            </p:cNvPicPr>
            <p:nvPr/>
          </p:nvPicPr>
          <p:blipFill rotWithShape="1">
            <a:blip r:embed="rId17" cstate="print">
              <a:extLst>
                <a:ext uri="{28A0092B-C50C-407E-A947-70E740481C1C}">
                  <a14:useLocalDpi xmlns:a14="http://schemas.microsoft.com/office/drawing/2010/main" val="0"/>
                </a:ext>
              </a:extLst>
            </a:blip>
            <a:srcRect l="10548" r="9159"/>
            <a:stretch/>
          </p:blipFill>
          <p:spPr bwMode="auto">
            <a:xfrm>
              <a:off x="6131242" y="75248"/>
              <a:ext cx="576580" cy="718185"/>
            </a:xfrm>
            <a:prstGeom prst="rect">
              <a:avLst/>
            </a:prstGeom>
            <a:noFill/>
            <a:ln>
              <a:noFill/>
            </a:ln>
          </p:spPr>
        </p:pic>
        <p:pic>
          <p:nvPicPr>
            <p:cNvPr id="19" name="Picture 18" descr="https://lh4.googleusercontent.com/-t990-x0zvus/AAAAAAAAAAI/AAAAAAAADFs/Vhp03ltg5N4/s0-c-k-no-ns/photo.jpg"/>
            <p:cNvPicPr>
              <a:picLocks noChangeAspect="1"/>
            </p:cNvPicPr>
            <p:nvPr/>
          </p:nvPicPr>
          <p:blipFill rotWithShape="1">
            <a:blip r:embed="rId18" cstate="print">
              <a:extLst>
                <a:ext uri="{28A0092B-C50C-407E-A947-70E740481C1C}">
                  <a14:useLocalDpi xmlns:a14="http://schemas.microsoft.com/office/drawing/2010/main" val="0"/>
                </a:ext>
              </a:extLst>
            </a:blip>
            <a:srcRect l="15250" t="7936" r="16335" b="11524"/>
            <a:stretch/>
          </p:blipFill>
          <p:spPr bwMode="auto">
            <a:xfrm>
              <a:off x="5364797" y="34608"/>
              <a:ext cx="681355" cy="791845"/>
            </a:xfrm>
            <a:prstGeom prst="rect">
              <a:avLst/>
            </a:prstGeom>
            <a:noFill/>
            <a:ln>
              <a:noFill/>
            </a:ln>
          </p:spPr>
        </p:pic>
        <p:pic>
          <p:nvPicPr>
            <p:cNvPr id="20" name="Picture 19" descr="../4_communication/0_logos/logo/biotopelogomail.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785927" y="50483"/>
              <a:ext cx="791845" cy="791845"/>
            </a:xfrm>
            <a:prstGeom prst="rect">
              <a:avLst/>
            </a:prstGeom>
            <a:noFill/>
            <a:ln>
              <a:noFill/>
            </a:ln>
          </p:spPr>
        </p:pic>
      </p:grpSp>
      <p:grpSp>
        <p:nvGrpSpPr>
          <p:cNvPr id="21" name="Group 20"/>
          <p:cNvGrpSpPr>
            <a:grpSpLocks noChangeAspect="1"/>
          </p:cNvGrpSpPr>
          <p:nvPr userDrawn="1"/>
        </p:nvGrpSpPr>
        <p:grpSpPr>
          <a:xfrm>
            <a:off x="92294" y="6329385"/>
            <a:ext cx="2938289" cy="499099"/>
            <a:chOff x="1566227" y="87948"/>
            <a:chExt cx="3496310" cy="791845"/>
          </a:xfrm>
        </p:grpSpPr>
        <p:pic>
          <p:nvPicPr>
            <p:cNvPr id="22" name="Image 3"/>
            <p:cNvPicPr>
              <a:picLocks noChangeAspect="1"/>
            </p:cNvPicPr>
            <p:nvPr/>
          </p:nvPicPr>
          <p:blipFill rotWithShape="1">
            <a:blip r:embed="rId20"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3" name="Imag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26" name="Picture 25" descr="C:\Users\Hugo Rainey\Documents\COMBO Project\Media &amp; Communications\Logos\AFD\image_galleryCAAVZY69.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408501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lvl1pPr algn="l" defTabSz="914400" rtl="0" eaLnBrk="1" latinLnBrk="0" hangingPunct="1">
        <a:lnSpc>
          <a:spcPct val="90000"/>
        </a:lnSpc>
        <a:spcBef>
          <a:spcPct val="0"/>
        </a:spcBef>
        <a:buNone/>
        <a:defRPr sz="4000" b="0"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lide Number Placeholder 5">
            <a:extLst>
              <a:ext uri="{FF2B5EF4-FFF2-40B4-BE49-F238E27FC236}">
                <a16:creationId xmlns:a16="http://schemas.microsoft.com/office/drawing/2014/main" id="{EEA2E753-0B2B-44B2-930B-0A00B3FEF5C7}"/>
              </a:ext>
            </a:extLst>
          </p:cNvPr>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8" name="Rectangle 7">
            <a:extLst>
              <a:ext uri="{FF2B5EF4-FFF2-40B4-BE49-F238E27FC236}">
                <a16:creationId xmlns:a16="http://schemas.microsoft.com/office/drawing/2014/main" id="{2324E298-72CD-450B-8436-1C1B1ABA12F0}"/>
              </a:ext>
            </a:extLst>
          </p:cNvPr>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pic>
        <p:nvPicPr>
          <p:cNvPr id="20" name="Picture 19">
            <a:extLst>
              <a:ext uri="{FF2B5EF4-FFF2-40B4-BE49-F238E27FC236}">
                <a16:creationId xmlns:a16="http://schemas.microsoft.com/office/drawing/2014/main" id="{2B9519DC-30F0-45C2-B6EC-314EFD2EF7E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294" y="79082"/>
            <a:ext cx="623541" cy="623541"/>
          </a:xfrm>
          <a:prstGeom prst="rect">
            <a:avLst/>
          </a:prstGeom>
        </p:spPr>
      </p:pic>
      <p:grpSp>
        <p:nvGrpSpPr>
          <p:cNvPr id="25" name="Group 24">
            <a:extLst>
              <a:ext uri="{FF2B5EF4-FFF2-40B4-BE49-F238E27FC236}">
                <a16:creationId xmlns:a16="http://schemas.microsoft.com/office/drawing/2014/main" id="{DB2EF246-FC36-4221-B181-7482C86BA41B}"/>
              </a:ext>
            </a:extLst>
          </p:cNvPr>
          <p:cNvGrpSpPr/>
          <p:nvPr userDrawn="1"/>
        </p:nvGrpSpPr>
        <p:grpSpPr>
          <a:xfrm>
            <a:off x="10215158" y="79082"/>
            <a:ext cx="1854927" cy="631903"/>
            <a:chOff x="9875520" y="79082"/>
            <a:chExt cx="1854927" cy="631903"/>
          </a:xfrm>
        </p:grpSpPr>
        <p:sp>
          <p:nvSpPr>
            <p:cNvPr id="9" name="Rectangle 8">
              <a:extLst>
                <a:ext uri="{FF2B5EF4-FFF2-40B4-BE49-F238E27FC236}">
                  <a16:creationId xmlns:a16="http://schemas.microsoft.com/office/drawing/2014/main" id="{AC1501C8-AC5B-49C4-8843-DE12951DFD43}"/>
                </a:ext>
              </a:extLst>
            </p:cNvPr>
            <p:cNvSpPr/>
            <p:nvPr userDrawn="1"/>
          </p:nvSpPr>
          <p:spPr>
            <a:xfrm>
              <a:off x="9875521" y="79082"/>
              <a:ext cx="1854926"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21" name="Group 20">
              <a:extLst>
                <a:ext uri="{FF2B5EF4-FFF2-40B4-BE49-F238E27FC236}">
                  <a16:creationId xmlns:a16="http://schemas.microsoft.com/office/drawing/2014/main" id="{9E6204AA-F7ED-45BA-9987-81C74FB357FE}"/>
                </a:ext>
              </a:extLst>
            </p:cNvPr>
            <p:cNvGrpSpPr>
              <a:grpSpLocks noChangeAspect="1"/>
            </p:cNvGrpSpPr>
            <p:nvPr userDrawn="1"/>
          </p:nvGrpSpPr>
          <p:grpSpPr>
            <a:xfrm>
              <a:off x="9875520" y="86684"/>
              <a:ext cx="1854926" cy="624301"/>
              <a:chOff x="2483768" y="1737508"/>
              <a:chExt cx="2830071" cy="952501"/>
            </a:xfrm>
          </p:grpSpPr>
          <p:pic>
            <p:nvPicPr>
              <p:cNvPr id="22" name="Picture 21">
                <a:extLst>
                  <a:ext uri="{FF2B5EF4-FFF2-40B4-BE49-F238E27FC236}">
                    <a16:creationId xmlns:a16="http://schemas.microsoft.com/office/drawing/2014/main" id="{EF087B1B-7B33-4495-BBBD-1DF8C6F000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83768" y="1744880"/>
                <a:ext cx="936104" cy="936104"/>
              </a:xfrm>
              <a:prstGeom prst="rect">
                <a:avLst/>
              </a:prstGeom>
            </p:spPr>
          </p:pic>
          <p:pic>
            <p:nvPicPr>
              <p:cNvPr id="23" name="Picture 22">
                <a:extLst>
                  <a:ext uri="{FF2B5EF4-FFF2-40B4-BE49-F238E27FC236}">
                    <a16:creationId xmlns:a16="http://schemas.microsoft.com/office/drawing/2014/main" id="{7F9C8ABD-FFC7-440A-88F0-B33FF53CE9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1127" y="1737508"/>
                <a:ext cx="952500" cy="952501"/>
              </a:xfrm>
              <a:prstGeom prst="rect">
                <a:avLst/>
              </a:prstGeom>
            </p:spPr>
          </p:pic>
          <p:pic>
            <p:nvPicPr>
              <p:cNvPr id="24" name="Picture 23">
                <a:extLst>
                  <a:ext uri="{FF2B5EF4-FFF2-40B4-BE49-F238E27FC236}">
                    <a16:creationId xmlns:a16="http://schemas.microsoft.com/office/drawing/2014/main" id="{1FA8E6BF-A56C-449B-A9B0-33269485644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44008" y="1814578"/>
                <a:ext cx="669831" cy="805408"/>
              </a:xfrm>
              <a:prstGeom prst="rect">
                <a:avLst/>
              </a:prstGeom>
            </p:spPr>
          </p:pic>
        </p:grpSp>
      </p:grpSp>
      <p:grpSp>
        <p:nvGrpSpPr>
          <p:cNvPr id="27" name="Group 26">
            <a:extLst>
              <a:ext uri="{FF2B5EF4-FFF2-40B4-BE49-F238E27FC236}">
                <a16:creationId xmlns:a16="http://schemas.microsoft.com/office/drawing/2014/main" id="{4BDA8A6E-7364-4707-A8BB-273E79DF6C1B}"/>
              </a:ext>
            </a:extLst>
          </p:cNvPr>
          <p:cNvGrpSpPr>
            <a:grpSpLocks noChangeAspect="1"/>
          </p:cNvGrpSpPr>
          <p:nvPr userDrawn="1"/>
        </p:nvGrpSpPr>
        <p:grpSpPr>
          <a:xfrm>
            <a:off x="92295" y="6153841"/>
            <a:ext cx="2494152" cy="564876"/>
            <a:chOff x="1566227" y="87948"/>
            <a:chExt cx="3496310" cy="791845"/>
          </a:xfrm>
        </p:grpSpPr>
        <p:pic>
          <p:nvPicPr>
            <p:cNvPr id="28" name="Image 3">
              <a:extLst>
                <a:ext uri="{FF2B5EF4-FFF2-40B4-BE49-F238E27FC236}">
                  <a16:creationId xmlns:a16="http://schemas.microsoft.com/office/drawing/2014/main" id="{800B7ECD-0DA9-42F9-98FC-FE74C8B035F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9" name="Image 5">
              <a:extLst>
                <a:ext uri="{FF2B5EF4-FFF2-40B4-BE49-F238E27FC236}">
                  <a16:creationId xmlns:a16="http://schemas.microsoft.com/office/drawing/2014/main" id="{BBCDD92C-052E-41A1-8EE9-A411666F7A7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30" name="Picture 29" descr="C:\Users\Hugo Rainey\Documents\COMBO Project\Media &amp; Communications\Logos\AFD\image_galleryCAAVZY69.png">
              <a:extLst>
                <a:ext uri="{FF2B5EF4-FFF2-40B4-BE49-F238E27FC236}">
                  <a16:creationId xmlns:a16="http://schemas.microsoft.com/office/drawing/2014/main" id="{C3544411-068D-4222-B208-DB44E221D440}"/>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11900847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9" r:id="rId12"/>
    <p:sldLayoutId id="2147483720"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www.forest-trends.org/bbop/"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hyperlink" Target="http://bbop.forest-trends.org/" TargetMode="Externa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6.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17319" y="1435375"/>
            <a:ext cx="7103206" cy="3724096"/>
          </a:xfrm>
          <a:prstGeom prst="rect">
            <a:avLst/>
          </a:prstGeom>
          <a:noFill/>
        </p:spPr>
        <p:txBody>
          <a:bodyPr wrap="square" rtlCol="0">
            <a:spAutoFit/>
          </a:bodyPr>
          <a:lstStyle/>
          <a:p>
            <a:pPr algn="ctr" defTabSz="768111"/>
            <a:r>
              <a:rPr lang="en-GB" sz="2400" dirty="0">
                <a:latin typeface="Calibri" panose="020F0502020204030204" pitchFamily="34" charset="0"/>
              </a:rPr>
              <a:t>Training Modules for Applying the Mitigation Hierarchy: </a:t>
            </a:r>
          </a:p>
          <a:p>
            <a:pPr algn="ctr" defTabSz="768111"/>
            <a:r>
              <a:rPr lang="en-GB" sz="2400" dirty="0">
                <a:latin typeface="Calibri" panose="020F0502020204030204" pitchFamily="34" charset="0"/>
              </a:rPr>
              <a:t>Planning Policy and Projects for No Net Loss or a Net Gain of Biodiversity</a:t>
            </a:r>
          </a:p>
          <a:p>
            <a:pPr algn="ctr" defTabSz="768111"/>
            <a:endParaRPr lang="fr-FR" sz="2400" b="1" dirty="0">
              <a:latin typeface="Calibri" panose="020F0502020204030204" pitchFamily="34" charset="0"/>
            </a:endParaRPr>
          </a:p>
          <a:p>
            <a:pPr algn="ctr" defTabSz="768111"/>
            <a:r>
              <a:rPr lang="fr-FR" sz="2800" b="1" dirty="0">
                <a:solidFill>
                  <a:schemeClr val="bg1"/>
                </a:solidFill>
                <a:latin typeface="Calibri" panose="020F0502020204030204" pitchFamily="34" charset="0"/>
              </a:rPr>
              <a:t>Module </a:t>
            </a:r>
            <a:r>
              <a:rPr lang="en-GB" sz="2800" b="1" dirty="0" smtClean="0">
                <a:solidFill>
                  <a:schemeClr val="bg1"/>
                </a:solidFill>
                <a:latin typeface="Calibri" panose="020F0502020204030204" pitchFamily="34" charset="0"/>
              </a:rPr>
              <a:t>3</a:t>
            </a:r>
          </a:p>
          <a:p>
            <a:pPr algn="ctr" defTabSz="768111"/>
            <a:r>
              <a:rPr lang="en-US" sz="2800" b="1" dirty="0" smtClean="0">
                <a:solidFill>
                  <a:schemeClr val="bg1"/>
                </a:solidFill>
                <a:latin typeface="Calibri" panose="020F0502020204030204" pitchFamily="34" charset="0"/>
              </a:rPr>
              <a:t>The </a:t>
            </a:r>
            <a:r>
              <a:rPr lang="en-US" sz="2800" b="1" dirty="0">
                <a:solidFill>
                  <a:schemeClr val="bg1"/>
                </a:solidFill>
                <a:latin typeface="Calibri" panose="020F0502020204030204" pitchFamily="34" charset="0"/>
              </a:rPr>
              <a:t>mitigation hierarchy, including offsets and compensation, and goals such as Biodiversity Net Gain, No Net Loss.</a:t>
            </a:r>
          </a:p>
          <a:p>
            <a:pPr algn="ctr" defTabSz="768111"/>
            <a:endParaRPr lang="fr-FR" sz="2800" b="1" dirty="0">
              <a:latin typeface="Calibri" panose="020F0502020204030204" pitchFamily="34" charset="0"/>
            </a:endParaRPr>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643825" y="141513"/>
            <a:ext cx="8338375"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Module </a:t>
            </a:r>
            <a:r>
              <a:rPr lang="fr-FR" sz="3600" b="1" dirty="0" smtClean="0">
                <a:solidFill>
                  <a:schemeClr val="bg1"/>
                </a:solidFill>
                <a:latin typeface="Calibri" panose="020F0502020204030204" pitchFamily="34" charset="0"/>
              </a:rPr>
              <a:t>3 – Mitigation </a:t>
            </a:r>
            <a:r>
              <a:rPr lang="fr-FR" sz="3600" b="1" dirty="0" err="1" smtClean="0">
                <a:solidFill>
                  <a:schemeClr val="bg1"/>
                </a:solidFill>
                <a:latin typeface="Calibri" panose="020F0502020204030204" pitchFamily="34" charset="0"/>
              </a:rPr>
              <a:t>Hierarchy</a:t>
            </a:r>
            <a:endParaRPr lang="pt-PT" sz="3600" b="1" dirty="0">
              <a:solidFill>
                <a:schemeClr val="bg1"/>
              </a:solidFill>
              <a:latin typeface="Calibri" panose="020F0502020204030204" pitchFamily="34" charset="0"/>
            </a:endParaRP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110" y="1652429"/>
            <a:ext cx="3708224" cy="3708224"/>
          </a:xfrm>
          <a:prstGeom prst="rect">
            <a:avLst/>
          </a:prstGeom>
          <a:ln>
            <a:noFill/>
          </a:ln>
        </p:spPr>
      </p:pic>
    </p:spTree>
    <p:extLst>
      <p:ext uri="{BB962C8B-B14F-4D97-AF65-F5344CB8AC3E}">
        <p14:creationId xmlns:p14="http://schemas.microsoft.com/office/powerpoint/2010/main" val="2252898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63E91-41AD-43B9-B96E-3C7BADCEF75C}"/>
              </a:ext>
            </a:extLst>
          </p:cNvPr>
          <p:cNvSpPr>
            <a:spLocks noGrp="1"/>
          </p:cNvSpPr>
          <p:nvPr>
            <p:ph type="title"/>
          </p:nvPr>
        </p:nvSpPr>
        <p:spPr>
          <a:xfrm>
            <a:off x="999066" y="41205"/>
            <a:ext cx="9033934" cy="749266"/>
          </a:xfrm>
        </p:spPr>
        <p:txBody>
          <a:bodyPr/>
          <a:lstStyle/>
          <a:p>
            <a:pPr algn="ctr"/>
            <a:r>
              <a:rPr lang="fr-FR" b="1" dirty="0" err="1">
                <a:solidFill>
                  <a:schemeClr val="bg1"/>
                </a:solidFill>
              </a:rPr>
              <a:t>Avoiding</a:t>
            </a:r>
            <a:r>
              <a:rPr lang="fr-FR" b="1" dirty="0">
                <a:solidFill>
                  <a:schemeClr val="bg1"/>
                </a:solidFill>
              </a:rPr>
              <a:t> impacts</a:t>
            </a:r>
          </a:p>
        </p:txBody>
      </p:sp>
      <p:sp>
        <p:nvSpPr>
          <p:cNvPr id="6" name="Espace réservé du contenu 1">
            <a:extLst>
              <a:ext uri="{FF2B5EF4-FFF2-40B4-BE49-F238E27FC236}">
                <a16:creationId xmlns:a16="http://schemas.microsoft.com/office/drawing/2014/main" id="{C73F7A59-DDB9-435F-8431-F57AFDF2F3FA}"/>
              </a:ext>
            </a:extLst>
          </p:cNvPr>
          <p:cNvSpPr txBox="1">
            <a:spLocks noGrp="1"/>
          </p:cNvSpPr>
          <p:nvPr>
            <p:ph sz="half" idx="1"/>
          </p:nvPr>
        </p:nvSpPr>
        <p:spPr>
          <a:xfrm>
            <a:off x="619952" y="1081815"/>
            <a:ext cx="4618425" cy="469437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400" b="1" kern="1200" baseline="0">
                <a:solidFill>
                  <a:srgbClr val="003A3D"/>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a:buChar char="•"/>
              <a:defRPr sz="2200" b="1" kern="1200">
                <a:solidFill>
                  <a:srgbClr val="00919A"/>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a:buChar char="•"/>
              <a:defRPr sz="2000" b="1" kern="1200">
                <a:solidFill>
                  <a:srgbClr val="003A3D"/>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rgbClr val="003A3D"/>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rgbClr val="003A3D"/>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Helvetica" panose="020B0604020202020204" pitchFamily="34" charset="0"/>
              <a:buChar char="•"/>
            </a:pPr>
            <a:r>
              <a:rPr lang="fr-FR" sz="2600" b="0" dirty="0">
                <a:solidFill>
                  <a:schemeClr val="tx1"/>
                </a:solidFill>
                <a:latin typeface="+mn-lt"/>
              </a:rPr>
              <a:t>Project location</a:t>
            </a:r>
          </a:p>
          <a:p>
            <a:pPr>
              <a:buFont typeface="Helvetica" panose="020B0604020202020204" pitchFamily="34" charset="0"/>
              <a:buChar char="•"/>
            </a:pPr>
            <a:r>
              <a:rPr lang="fr-FR" sz="2600" b="0" dirty="0">
                <a:solidFill>
                  <a:schemeClr val="tx1"/>
                </a:solidFill>
                <a:latin typeface="+mn-lt"/>
              </a:rPr>
              <a:t>Design options</a:t>
            </a:r>
          </a:p>
          <a:p>
            <a:pPr>
              <a:buFont typeface="Helvetica" panose="020B0604020202020204" pitchFamily="34" charset="0"/>
              <a:buChar char="•"/>
            </a:pPr>
            <a:r>
              <a:rPr lang="fr-FR" sz="2600" b="0" dirty="0">
                <a:solidFill>
                  <a:schemeClr val="tx1"/>
                </a:solidFill>
                <a:latin typeface="+mn-lt"/>
              </a:rPr>
              <a:t>Materials</a:t>
            </a:r>
          </a:p>
          <a:p>
            <a:pPr>
              <a:buFont typeface="Helvetica" panose="020B0604020202020204" pitchFamily="34" charset="0"/>
              <a:buChar char="•"/>
            </a:pPr>
            <a:r>
              <a:rPr lang="fr-FR" sz="2600" b="0" dirty="0">
                <a:solidFill>
                  <a:schemeClr val="tx1"/>
                </a:solidFill>
                <a:latin typeface="+mn-lt"/>
              </a:rPr>
              <a:t>Access options</a:t>
            </a:r>
          </a:p>
          <a:p>
            <a:pPr>
              <a:buClr>
                <a:srgbClr val="00919A"/>
              </a:buClr>
              <a:buFont typeface="Arial" panose="020B0604020202020204" pitchFamily="34" charset="0"/>
              <a:buChar char="•"/>
            </a:pPr>
            <a:endParaRPr lang="fr-FR" sz="2600" b="0" dirty="0">
              <a:solidFill>
                <a:schemeClr val="tx1"/>
              </a:solidFill>
              <a:latin typeface="+mn-lt"/>
            </a:endParaRPr>
          </a:p>
          <a:p>
            <a:pPr>
              <a:buClr>
                <a:srgbClr val="00919A"/>
              </a:buClr>
              <a:buFont typeface="Arial" panose="020B0604020202020204" pitchFamily="34" charset="0"/>
              <a:buChar char="•"/>
            </a:pPr>
            <a:endParaRPr lang="fr-FR" sz="2600" b="0" dirty="0">
              <a:solidFill>
                <a:schemeClr val="tx1"/>
              </a:solidFill>
              <a:latin typeface="+mn-lt"/>
            </a:endParaRPr>
          </a:p>
          <a:p>
            <a:pPr>
              <a:buClr>
                <a:srgbClr val="00919A"/>
              </a:buClr>
              <a:buFont typeface="Arial" panose="020B0604020202020204" pitchFamily="34" charset="0"/>
              <a:buChar char="•"/>
            </a:pPr>
            <a:endParaRPr lang="fr-FR" sz="2600" b="0" dirty="0">
              <a:solidFill>
                <a:schemeClr val="tx1"/>
              </a:solidFill>
              <a:latin typeface="+mn-lt"/>
            </a:endParaRPr>
          </a:p>
          <a:p>
            <a:pPr>
              <a:buFont typeface="Helvetica" panose="020B0604020202020204" pitchFamily="34" charset="0"/>
              <a:buChar char="•"/>
            </a:pPr>
            <a:r>
              <a:rPr lang="fr-FR" sz="2600" b="0" dirty="0">
                <a:solidFill>
                  <a:schemeClr val="tx1"/>
                </a:solidFill>
                <a:latin typeface="+mn-lt"/>
              </a:rPr>
              <a:t>Identification of set-</a:t>
            </a:r>
            <a:r>
              <a:rPr lang="fr-FR" sz="2600" b="0" dirty="0" err="1">
                <a:solidFill>
                  <a:schemeClr val="tx1"/>
                </a:solidFill>
                <a:latin typeface="+mn-lt"/>
              </a:rPr>
              <a:t>asides</a:t>
            </a:r>
            <a:endParaRPr lang="fr-FR" sz="2600" b="0" dirty="0">
              <a:solidFill>
                <a:schemeClr val="tx1"/>
              </a:solidFill>
              <a:latin typeface="+mn-lt"/>
            </a:endParaRPr>
          </a:p>
        </p:txBody>
      </p:sp>
      <p:pic>
        <p:nvPicPr>
          <p:cNvPr id="7" name="Picture 6" descr="plan_de_projet_lathyrus2_1">
            <a:extLst>
              <a:ext uri="{FF2B5EF4-FFF2-40B4-BE49-F238E27FC236}">
                <a16:creationId xmlns:a16="http://schemas.microsoft.com/office/drawing/2014/main" id="{868C3A2C-2961-4059-B6EA-3842DB2B88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11287" y="1042627"/>
            <a:ext cx="4755565" cy="385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Helen\AO\fini\SUIVI CHANTIER PEX\Illustrations_documents\Illustrations\IMGP0099.JPG">
            <a:extLst>
              <a:ext uri="{FF2B5EF4-FFF2-40B4-BE49-F238E27FC236}">
                <a16:creationId xmlns:a16="http://schemas.microsoft.com/office/drawing/2014/main" id="{A9B74292-A76E-418F-90F9-1C5C41057C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33000" y="2863398"/>
            <a:ext cx="1996864" cy="315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Helen\MESURES CHANTIER\Mises en défens\IMG_1279.JPG">
            <a:extLst>
              <a:ext uri="{FF2B5EF4-FFF2-40B4-BE49-F238E27FC236}">
                <a16:creationId xmlns:a16="http://schemas.microsoft.com/office/drawing/2014/main" id="{809507C9-5B19-470C-8689-CAFF61E81DE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2500" y="4941929"/>
            <a:ext cx="2427394" cy="18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 coins arrondis 9">
            <a:extLst>
              <a:ext uri="{FF2B5EF4-FFF2-40B4-BE49-F238E27FC236}">
                <a16:creationId xmlns:a16="http://schemas.microsoft.com/office/drawing/2014/main" id="{37923858-E08C-43CD-BAD8-820A89A0F508}"/>
              </a:ext>
            </a:extLst>
          </p:cNvPr>
          <p:cNvSpPr/>
          <p:nvPr/>
        </p:nvSpPr>
        <p:spPr>
          <a:xfrm>
            <a:off x="489183" y="5140891"/>
            <a:ext cx="4559067" cy="63529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sym typeface="Wingdings" panose="05000000000000000000" pitchFamily="2" charset="2"/>
              </a:rPr>
              <a:t>Does the EIA include maps of set-asides?</a:t>
            </a:r>
            <a:endParaRPr lang="en-US" sz="2000" dirty="0">
              <a:solidFill>
                <a:schemeClr val="bg1"/>
              </a:solidFill>
            </a:endParaRPr>
          </a:p>
        </p:txBody>
      </p:sp>
      <p:sp>
        <p:nvSpPr>
          <p:cNvPr id="11" name="Rectangle : coins arrondis 10">
            <a:extLst>
              <a:ext uri="{FF2B5EF4-FFF2-40B4-BE49-F238E27FC236}">
                <a16:creationId xmlns:a16="http://schemas.microsoft.com/office/drawing/2014/main" id="{BAD24B5C-DD6A-41DF-894C-264A8D974589}"/>
              </a:ext>
            </a:extLst>
          </p:cNvPr>
          <p:cNvSpPr/>
          <p:nvPr/>
        </p:nvSpPr>
        <p:spPr>
          <a:xfrm>
            <a:off x="619952" y="3060835"/>
            <a:ext cx="3837748" cy="108664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sym typeface="Wingdings" panose="05000000000000000000" pitchFamily="2" charset="2"/>
              </a:rPr>
              <a:t>Does the EIA show how routing / design changes enabled some impacts to be avoided?</a:t>
            </a:r>
            <a:endParaRPr lang="en-US" sz="2000" dirty="0">
              <a:solidFill>
                <a:schemeClr val="bg1"/>
              </a:solidFill>
            </a:endParaRPr>
          </a:p>
        </p:txBody>
      </p:sp>
      <p:sp>
        <p:nvSpPr>
          <p:cNvPr id="12" name="ZoneTexte 11">
            <a:extLst>
              <a:ext uri="{FF2B5EF4-FFF2-40B4-BE49-F238E27FC236}">
                <a16:creationId xmlns:a16="http://schemas.microsoft.com/office/drawing/2014/main" id="{1F3DB14A-4FE9-4FD7-BB32-3FD173D80C43}"/>
              </a:ext>
            </a:extLst>
          </p:cNvPr>
          <p:cNvSpPr txBox="1"/>
          <p:nvPr/>
        </p:nvSpPr>
        <p:spPr>
          <a:xfrm>
            <a:off x="5544221" y="917898"/>
            <a:ext cx="1740409" cy="400110"/>
          </a:xfrm>
          <a:prstGeom prst="rect">
            <a:avLst/>
          </a:prstGeom>
          <a:solidFill>
            <a:schemeClr val="bg1"/>
          </a:solidFill>
        </p:spPr>
        <p:txBody>
          <a:bodyPr wrap="square" rtlCol="0">
            <a:spAutoFit/>
          </a:bodyPr>
          <a:lstStyle/>
          <a:p>
            <a:pPr algn="ctr"/>
            <a:r>
              <a:rPr lang="fr-FR" sz="2000" dirty="0"/>
              <a:t>Initial route</a:t>
            </a:r>
          </a:p>
        </p:txBody>
      </p:sp>
      <p:sp>
        <p:nvSpPr>
          <p:cNvPr id="13" name="ZoneTexte 12">
            <a:extLst>
              <a:ext uri="{FF2B5EF4-FFF2-40B4-BE49-F238E27FC236}">
                <a16:creationId xmlns:a16="http://schemas.microsoft.com/office/drawing/2014/main" id="{424696A0-D6A4-458D-8DEA-8E1A51E1E027}"/>
              </a:ext>
            </a:extLst>
          </p:cNvPr>
          <p:cNvSpPr txBox="1"/>
          <p:nvPr/>
        </p:nvSpPr>
        <p:spPr>
          <a:xfrm>
            <a:off x="7567690" y="924240"/>
            <a:ext cx="1902345" cy="400110"/>
          </a:xfrm>
          <a:prstGeom prst="rect">
            <a:avLst/>
          </a:prstGeom>
          <a:solidFill>
            <a:schemeClr val="bg1"/>
          </a:solidFill>
        </p:spPr>
        <p:txBody>
          <a:bodyPr wrap="square" rtlCol="0">
            <a:spAutoFit/>
          </a:bodyPr>
          <a:lstStyle/>
          <a:p>
            <a:pPr algn="ctr"/>
            <a:r>
              <a:rPr lang="fr-FR" sz="2000" dirty="0" err="1"/>
              <a:t>Modified</a:t>
            </a:r>
            <a:r>
              <a:rPr lang="fr-FR" sz="2000" dirty="0"/>
              <a:t> route</a:t>
            </a:r>
          </a:p>
        </p:txBody>
      </p:sp>
      <p:sp>
        <p:nvSpPr>
          <p:cNvPr id="14" name="ZoneTexte 13">
            <a:extLst>
              <a:ext uri="{FF2B5EF4-FFF2-40B4-BE49-F238E27FC236}">
                <a16:creationId xmlns:a16="http://schemas.microsoft.com/office/drawing/2014/main" id="{BD601E50-5CFA-458B-BA70-85EA1C5FBE52}"/>
              </a:ext>
            </a:extLst>
          </p:cNvPr>
          <p:cNvSpPr txBox="1"/>
          <p:nvPr/>
        </p:nvSpPr>
        <p:spPr>
          <a:xfrm>
            <a:off x="6580645" y="3855094"/>
            <a:ext cx="942252" cy="584775"/>
          </a:xfrm>
          <a:prstGeom prst="rect">
            <a:avLst/>
          </a:prstGeom>
          <a:solidFill>
            <a:srgbClr val="FFFFFF">
              <a:alpha val="25098"/>
            </a:srgbClr>
          </a:solidFill>
          <a:ln>
            <a:noFill/>
          </a:ln>
        </p:spPr>
        <p:txBody>
          <a:bodyPr wrap="square" rtlCol="0">
            <a:spAutoFit/>
          </a:bodyPr>
          <a:lstStyle/>
          <a:p>
            <a:pPr algn="ctr"/>
            <a:r>
              <a:rPr lang="fr-FR" sz="1600" dirty="0">
                <a:solidFill>
                  <a:srgbClr val="FF0066"/>
                </a:solidFill>
              </a:rPr>
              <a:t>Sensitive </a:t>
            </a:r>
            <a:r>
              <a:rPr lang="fr-FR" sz="1600" dirty="0" err="1">
                <a:solidFill>
                  <a:srgbClr val="FF0066"/>
                </a:solidFill>
              </a:rPr>
              <a:t>species</a:t>
            </a:r>
            <a:endParaRPr lang="fr-FR" sz="1600" dirty="0">
              <a:solidFill>
                <a:srgbClr val="FF0066"/>
              </a:solidFill>
            </a:endParaRPr>
          </a:p>
        </p:txBody>
      </p:sp>
      <p:cxnSp>
        <p:nvCxnSpPr>
          <p:cNvPr id="16" name="Connecteur droit avec flèche 15">
            <a:extLst>
              <a:ext uri="{FF2B5EF4-FFF2-40B4-BE49-F238E27FC236}">
                <a16:creationId xmlns:a16="http://schemas.microsoft.com/office/drawing/2014/main" id="{DC39994A-84C5-40DA-A11A-57032446B096}"/>
              </a:ext>
            </a:extLst>
          </p:cNvPr>
          <p:cNvCxnSpPr>
            <a:cxnSpLocks/>
            <a:stCxn id="14" idx="0"/>
          </p:cNvCxnSpPr>
          <p:nvPr/>
        </p:nvCxnSpPr>
        <p:spPr>
          <a:xfrm flipH="1" flipV="1">
            <a:off x="6452759" y="3557732"/>
            <a:ext cx="599012" cy="297362"/>
          </a:xfrm>
          <a:prstGeom prst="straightConnector1">
            <a:avLst/>
          </a:prstGeom>
          <a:ln w="190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F6F228-2509-4739-9F42-54C10B29B989}"/>
              </a:ext>
            </a:extLst>
          </p:cNvPr>
          <p:cNvSpPr>
            <a:spLocks noGrp="1"/>
          </p:cNvSpPr>
          <p:nvPr>
            <p:ph type="title"/>
          </p:nvPr>
        </p:nvSpPr>
        <p:spPr>
          <a:xfrm>
            <a:off x="761999" y="37061"/>
            <a:ext cx="9389534" cy="659467"/>
          </a:xfrm>
        </p:spPr>
        <p:txBody>
          <a:bodyPr/>
          <a:lstStyle/>
          <a:p>
            <a:pPr algn="ctr"/>
            <a:r>
              <a:rPr lang="fr-FR" b="1" dirty="0" err="1">
                <a:solidFill>
                  <a:schemeClr val="bg1"/>
                </a:solidFill>
              </a:rPr>
              <a:t>Avoiding</a:t>
            </a:r>
            <a:r>
              <a:rPr lang="fr-FR" b="1" dirty="0">
                <a:solidFill>
                  <a:schemeClr val="bg1"/>
                </a:solidFill>
              </a:rPr>
              <a:t> impacts</a:t>
            </a:r>
          </a:p>
        </p:txBody>
      </p:sp>
      <p:pic>
        <p:nvPicPr>
          <p:cNvPr id="6" name="Picture 4" descr="Figure_13haut.tif                                              000064BEOS 9.2.2                       BB0E73D2:">
            <a:extLst>
              <a:ext uri="{FF2B5EF4-FFF2-40B4-BE49-F238E27FC236}">
                <a16:creationId xmlns:a16="http://schemas.microsoft.com/office/drawing/2014/main" id="{21627EBB-16D9-4C6E-BAF7-C79676C171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4113" y="1589004"/>
            <a:ext cx="10013486" cy="453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10A87BBA-1CE7-4A93-957C-24099CDEF4C1}"/>
              </a:ext>
            </a:extLst>
          </p:cNvPr>
          <p:cNvSpPr txBox="1"/>
          <p:nvPr/>
        </p:nvSpPr>
        <p:spPr>
          <a:xfrm>
            <a:off x="1121233" y="1583817"/>
            <a:ext cx="5168102" cy="523220"/>
          </a:xfrm>
          <a:prstGeom prst="rect">
            <a:avLst/>
          </a:prstGeom>
          <a:solidFill>
            <a:schemeClr val="bg1"/>
          </a:solidFill>
        </p:spPr>
        <p:txBody>
          <a:bodyPr wrap="square" rtlCol="0">
            <a:spAutoFit/>
          </a:bodyPr>
          <a:lstStyle/>
          <a:p>
            <a:pPr algn="ctr"/>
            <a:r>
              <a:rPr lang="fr-FR" sz="2800" b="1" dirty="0"/>
              <a:t>Initial design: pond </a:t>
            </a:r>
            <a:r>
              <a:rPr lang="fr-FR" sz="2800" b="1" dirty="0" err="1"/>
              <a:t>is</a:t>
            </a:r>
            <a:r>
              <a:rPr lang="fr-FR" sz="2800" b="1" dirty="0"/>
              <a:t> </a:t>
            </a:r>
            <a:r>
              <a:rPr lang="fr-FR" sz="2800" b="1" dirty="0" err="1"/>
              <a:t>destroyed</a:t>
            </a:r>
            <a:endParaRPr lang="fr-FR" sz="2800" b="1" dirty="0"/>
          </a:p>
        </p:txBody>
      </p:sp>
      <p:sp>
        <p:nvSpPr>
          <p:cNvPr id="8" name="ZoneTexte 7">
            <a:extLst>
              <a:ext uri="{FF2B5EF4-FFF2-40B4-BE49-F238E27FC236}">
                <a16:creationId xmlns:a16="http://schemas.microsoft.com/office/drawing/2014/main" id="{CEBD792F-C61F-4FCC-829B-70F5F3A49F45}"/>
              </a:ext>
            </a:extLst>
          </p:cNvPr>
          <p:cNvSpPr txBox="1"/>
          <p:nvPr/>
        </p:nvSpPr>
        <p:spPr>
          <a:xfrm>
            <a:off x="6551000" y="1605589"/>
            <a:ext cx="4506273" cy="523220"/>
          </a:xfrm>
          <a:prstGeom prst="rect">
            <a:avLst/>
          </a:prstGeom>
          <a:solidFill>
            <a:schemeClr val="bg1"/>
          </a:solidFill>
        </p:spPr>
        <p:txBody>
          <a:bodyPr wrap="square" rtlCol="0">
            <a:spAutoFit/>
          </a:bodyPr>
          <a:lstStyle/>
          <a:p>
            <a:pPr algn="ctr"/>
            <a:r>
              <a:rPr lang="fr-FR" sz="2800" b="1" dirty="0"/>
              <a:t>New design: pond </a:t>
            </a:r>
            <a:r>
              <a:rPr lang="fr-FR" sz="2800" b="1" dirty="0" err="1"/>
              <a:t>is</a:t>
            </a:r>
            <a:r>
              <a:rPr lang="fr-FR" sz="2800" b="1" dirty="0"/>
              <a:t> </a:t>
            </a:r>
            <a:r>
              <a:rPr lang="fr-FR" sz="2800" b="1" dirty="0" err="1"/>
              <a:t>avoided</a:t>
            </a:r>
            <a:endParaRPr lang="fr-FR" sz="2800" b="1" dirty="0"/>
          </a:p>
        </p:txBody>
      </p:sp>
      <p:sp>
        <p:nvSpPr>
          <p:cNvPr id="9" name="ZoneTexte 8">
            <a:extLst>
              <a:ext uri="{FF2B5EF4-FFF2-40B4-BE49-F238E27FC236}">
                <a16:creationId xmlns:a16="http://schemas.microsoft.com/office/drawing/2014/main" id="{432F41D5-CFB6-4C27-8488-565FCD1473F5}"/>
              </a:ext>
            </a:extLst>
          </p:cNvPr>
          <p:cNvSpPr txBox="1"/>
          <p:nvPr/>
        </p:nvSpPr>
        <p:spPr>
          <a:xfrm>
            <a:off x="3837214" y="3653793"/>
            <a:ext cx="1740409" cy="707886"/>
          </a:xfrm>
          <a:prstGeom prst="rect">
            <a:avLst/>
          </a:prstGeom>
          <a:solidFill>
            <a:schemeClr val="bg1"/>
          </a:solidFill>
        </p:spPr>
        <p:txBody>
          <a:bodyPr wrap="square" rtlCol="0">
            <a:spAutoFit/>
          </a:bodyPr>
          <a:lstStyle/>
          <a:p>
            <a:r>
              <a:rPr lang="fr-FR" sz="2000" dirty="0" err="1"/>
              <a:t>Amphibian</a:t>
            </a:r>
            <a:r>
              <a:rPr lang="fr-FR" sz="2000" dirty="0"/>
              <a:t> migrations</a:t>
            </a:r>
          </a:p>
        </p:txBody>
      </p:sp>
      <p:sp>
        <p:nvSpPr>
          <p:cNvPr id="10" name="ZoneTexte 9">
            <a:extLst>
              <a:ext uri="{FF2B5EF4-FFF2-40B4-BE49-F238E27FC236}">
                <a16:creationId xmlns:a16="http://schemas.microsoft.com/office/drawing/2014/main" id="{49CD9FEB-DBEA-4B23-9692-E486BA9C2CB9}"/>
              </a:ext>
            </a:extLst>
          </p:cNvPr>
          <p:cNvSpPr txBox="1"/>
          <p:nvPr/>
        </p:nvSpPr>
        <p:spPr>
          <a:xfrm>
            <a:off x="9062357" y="3752134"/>
            <a:ext cx="1740409" cy="707886"/>
          </a:xfrm>
          <a:prstGeom prst="rect">
            <a:avLst/>
          </a:prstGeom>
          <a:solidFill>
            <a:schemeClr val="bg1"/>
          </a:solidFill>
        </p:spPr>
        <p:txBody>
          <a:bodyPr wrap="square" rtlCol="0">
            <a:spAutoFit/>
          </a:bodyPr>
          <a:lstStyle/>
          <a:p>
            <a:r>
              <a:rPr lang="fr-FR" sz="2000" dirty="0" err="1"/>
              <a:t>Amphibian</a:t>
            </a:r>
            <a:r>
              <a:rPr lang="fr-FR" sz="2000" dirty="0"/>
              <a:t> migrations</a:t>
            </a:r>
          </a:p>
        </p:txBody>
      </p:sp>
      <p:sp>
        <p:nvSpPr>
          <p:cNvPr id="11" name="ZoneTexte 10">
            <a:extLst>
              <a:ext uri="{FF2B5EF4-FFF2-40B4-BE49-F238E27FC236}">
                <a16:creationId xmlns:a16="http://schemas.microsoft.com/office/drawing/2014/main" id="{98F17F80-9A57-4F6C-B136-4ACC805E2CA5}"/>
              </a:ext>
            </a:extLst>
          </p:cNvPr>
          <p:cNvSpPr txBox="1"/>
          <p:nvPr/>
        </p:nvSpPr>
        <p:spPr>
          <a:xfrm>
            <a:off x="7532914" y="2768593"/>
            <a:ext cx="1529443" cy="400110"/>
          </a:xfrm>
          <a:prstGeom prst="rect">
            <a:avLst/>
          </a:prstGeom>
          <a:solidFill>
            <a:srgbClr val="339933"/>
          </a:solidFill>
        </p:spPr>
        <p:txBody>
          <a:bodyPr wrap="square" rtlCol="0">
            <a:spAutoFit/>
          </a:bodyPr>
          <a:lstStyle/>
          <a:p>
            <a:r>
              <a:rPr lang="fr-FR" sz="2000" dirty="0"/>
              <a:t>Forest patch</a:t>
            </a:r>
          </a:p>
        </p:txBody>
      </p:sp>
      <p:sp>
        <p:nvSpPr>
          <p:cNvPr id="12" name="ZoneTexte 11">
            <a:extLst>
              <a:ext uri="{FF2B5EF4-FFF2-40B4-BE49-F238E27FC236}">
                <a16:creationId xmlns:a16="http://schemas.microsoft.com/office/drawing/2014/main" id="{C6FD366B-C018-40B6-9109-68F5A3B52CEE}"/>
              </a:ext>
            </a:extLst>
          </p:cNvPr>
          <p:cNvSpPr txBox="1"/>
          <p:nvPr/>
        </p:nvSpPr>
        <p:spPr>
          <a:xfrm>
            <a:off x="2536371" y="2627023"/>
            <a:ext cx="1529443" cy="400110"/>
          </a:xfrm>
          <a:prstGeom prst="rect">
            <a:avLst/>
          </a:prstGeom>
          <a:solidFill>
            <a:srgbClr val="339933"/>
          </a:solidFill>
        </p:spPr>
        <p:txBody>
          <a:bodyPr wrap="square" rtlCol="0">
            <a:spAutoFit/>
          </a:bodyPr>
          <a:lstStyle/>
          <a:p>
            <a:r>
              <a:rPr lang="fr-FR" sz="2000" dirty="0"/>
              <a:t>Forest patch</a:t>
            </a:r>
          </a:p>
        </p:txBody>
      </p:sp>
      <p:sp>
        <p:nvSpPr>
          <p:cNvPr id="13" name="ZoneTexte 12">
            <a:extLst>
              <a:ext uri="{FF2B5EF4-FFF2-40B4-BE49-F238E27FC236}">
                <a16:creationId xmlns:a16="http://schemas.microsoft.com/office/drawing/2014/main" id="{B2EAFD3D-F21B-4691-A60E-9FCF39F907BF}"/>
              </a:ext>
            </a:extLst>
          </p:cNvPr>
          <p:cNvSpPr txBox="1"/>
          <p:nvPr/>
        </p:nvSpPr>
        <p:spPr>
          <a:xfrm>
            <a:off x="2661557" y="5248968"/>
            <a:ext cx="1740409" cy="400110"/>
          </a:xfrm>
          <a:prstGeom prst="rect">
            <a:avLst/>
          </a:prstGeom>
          <a:solidFill>
            <a:schemeClr val="bg1"/>
          </a:solidFill>
        </p:spPr>
        <p:txBody>
          <a:bodyPr wrap="square" rtlCol="0">
            <a:spAutoFit/>
          </a:bodyPr>
          <a:lstStyle/>
          <a:p>
            <a:pPr algn="ctr"/>
            <a:r>
              <a:rPr lang="fr-FR" sz="2000" dirty="0"/>
              <a:t>Pond</a:t>
            </a:r>
          </a:p>
        </p:txBody>
      </p:sp>
      <p:sp>
        <p:nvSpPr>
          <p:cNvPr id="14" name="ZoneTexte 13">
            <a:extLst>
              <a:ext uri="{FF2B5EF4-FFF2-40B4-BE49-F238E27FC236}">
                <a16:creationId xmlns:a16="http://schemas.microsoft.com/office/drawing/2014/main" id="{62F5FBC9-8D6C-446E-A3D1-BE957D457038}"/>
              </a:ext>
            </a:extLst>
          </p:cNvPr>
          <p:cNvSpPr txBox="1"/>
          <p:nvPr/>
        </p:nvSpPr>
        <p:spPr>
          <a:xfrm>
            <a:off x="1791353" y="4460020"/>
            <a:ext cx="1169562" cy="400110"/>
          </a:xfrm>
          <a:prstGeom prst="rect">
            <a:avLst/>
          </a:prstGeom>
          <a:solidFill>
            <a:schemeClr val="bg1"/>
          </a:solidFill>
        </p:spPr>
        <p:txBody>
          <a:bodyPr wrap="square" rtlCol="0">
            <a:spAutoFit/>
          </a:bodyPr>
          <a:lstStyle/>
          <a:p>
            <a:pPr algn="ctr"/>
            <a:r>
              <a:rPr lang="fr-FR" sz="2000" dirty="0"/>
              <a:t>Road</a:t>
            </a:r>
          </a:p>
        </p:txBody>
      </p:sp>
      <p:sp>
        <p:nvSpPr>
          <p:cNvPr id="15" name="ZoneTexte 14">
            <a:extLst>
              <a:ext uri="{FF2B5EF4-FFF2-40B4-BE49-F238E27FC236}">
                <a16:creationId xmlns:a16="http://schemas.microsoft.com/office/drawing/2014/main" id="{735D6D14-C313-4D9D-B04B-617B1FA23C0C}"/>
              </a:ext>
            </a:extLst>
          </p:cNvPr>
          <p:cNvSpPr txBox="1"/>
          <p:nvPr/>
        </p:nvSpPr>
        <p:spPr>
          <a:xfrm>
            <a:off x="9397853" y="5093205"/>
            <a:ext cx="1169562" cy="400110"/>
          </a:xfrm>
          <a:prstGeom prst="rect">
            <a:avLst/>
          </a:prstGeom>
          <a:solidFill>
            <a:schemeClr val="bg1"/>
          </a:solidFill>
        </p:spPr>
        <p:txBody>
          <a:bodyPr wrap="square" rtlCol="0">
            <a:spAutoFit/>
          </a:bodyPr>
          <a:lstStyle/>
          <a:p>
            <a:pPr algn="ctr"/>
            <a:r>
              <a:rPr lang="fr-FR" sz="2000" dirty="0"/>
              <a:t>Road</a:t>
            </a:r>
          </a:p>
        </p:txBody>
      </p:sp>
    </p:spTree>
    <p:extLst>
      <p:ext uri="{BB962C8B-B14F-4D97-AF65-F5344CB8AC3E}">
        <p14:creationId xmlns:p14="http://schemas.microsoft.com/office/powerpoint/2010/main" val="133023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20F65A-8CEC-450F-9992-4D9E382E4CA3}"/>
              </a:ext>
            </a:extLst>
          </p:cNvPr>
          <p:cNvSpPr>
            <a:spLocks noGrp="1"/>
          </p:cNvSpPr>
          <p:nvPr>
            <p:ph type="title"/>
          </p:nvPr>
        </p:nvSpPr>
        <p:spPr>
          <a:xfrm>
            <a:off x="766232" y="-24751"/>
            <a:ext cx="9351435" cy="749266"/>
          </a:xfrm>
        </p:spPr>
        <p:txBody>
          <a:bodyPr/>
          <a:lstStyle/>
          <a:p>
            <a:pPr algn="ctr"/>
            <a:r>
              <a:rPr lang="fr-FR" b="1" dirty="0" err="1">
                <a:solidFill>
                  <a:schemeClr val="bg1"/>
                </a:solidFill>
              </a:rPr>
              <a:t>Minimizing</a:t>
            </a:r>
            <a:r>
              <a:rPr lang="fr-FR" b="1" dirty="0">
                <a:solidFill>
                  <a:schemeClr val="bg1"/>
                </a:solidFill>
              </a:rPr>
              <a:t> impacts</a:t>
            </a:r>
          </a:p>
        </p:txBody>
      </p:sp>
      <p:pic>
        <p:nvPicPr>
          <p:cNvPr id="6" name="Picture 4" descr="Figure_13bas.tif                                               000064BEOS 9.2.2                       BB0E73D2:">
            <a:extLst>
              <a:ext uri="{FF2B5EF4-FFF2-40B4-BE49-F238E27FC236}">
                <a16:creationId xmlns:a16="http://schemas.microsoft.com/office/drawing/2014/main" id="{420EEBFB-1193-42AE-B92C-E66C2962660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12"/>
          <a:stretch/>
        </p:blipFill>
        <p:spPr bwMode="auto">
          <a:xfrm>
            <a:off x="1681685" y="2210373"/>
            <a:ext cx="9299661" cy="372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F7FD8293-9585-4DA5-A6AC-F9FEA7351399}"/>
              </a:ext>
            </a:extLst>
          </p:cNvPr>
          <p:cNvSpPr txBox="1"/>
          <p:nvPr/>
        </p:nvSpPr>
        <p:spPr>
          <a:xfrm>
            <a:off x="1360119" y="1360819"/>
            <a:ext cx="4788078" cy="830997"/>
          </a:xfrm>
          <a:prstGeom prst="rect">
            <a:avLst/>
          </a:prstGeom>
          <a:solidFill>
            <a:schemeClr val="bg1"/>
          </a:solidFill>
        </p:spPr>
        <p:txBody>
          <a:bodyPr wrap="square" rtlCol="0">
            <a:spAutoFit/>
          </a:bodyPr>
          <a:lstStyle/>
          <a:p>
            <a:pPr algn="ctr"/>
            <a:r>
              <a:rPr lang="fr-FR" sz="2400" b="1" dirty="0"/>
              <a:t>Alternative design: pond </a:t>
            </a:r>
            <a:r>
              <a:rPr lang="fr-FR" sz="2400" b="1" dirty="0" err="1"/>
              <a:t>isn’t</a:t>
            </a:r>
            <a:r>
              <a:rPr lang="fr-FR" sz="2400" b="1" dirty="0"/>
              <a:t> </a:t>
            </a:r>
            <a:r>
              <a:rPr lang="fr-FR" sz="2400" b="1" dirty="0" err="1"/>
              <a:t>destroyed</a:t>
            </a:r>
            <a:r>
              <a:rPr lang="fr-FR" sz="2400" b="1" dirty="0"/>
              <a:t> but road blocks migration</a:t>
            </a:r>
          </a:p>
        </p:txBody>
      </p:sp>
      <p:sp>
        <p:nvSpPr>
          <p:cNvPr id="9" name="ZoneTexte 8">
            <a:extLst>
              <a:ext uri="{FF2B5EF4-FFF2-40B4-BE49-F238E27FC236}">
                <a16:creationId xmlns:a16="http://schemas.microsoft.com/office/drawing/2014/main" id="{497AE7E5-9A3D-42FD-9BE0-211A098D7520}"/>
              </a:ext>
            </a:extLst>
          </p:cNvPr>
          <p:cNvSpPr txBox="1"/>
          <p:nvPr/>
        </p:nvSpPr>
        <p:spPr>
          <a:xfrm>
            <a:off x="4065814" y="4268368"/>
            <a:ext cx="1740409" cy="1015663"/>
          </a:xfrm>
          <a:prstGeom prst="rect">
            <a:avLst/>
          </a:prstGeom>
          <a:solidFill>
            <a:schemeClr val="bg1"/>
          </a:solidFill>
        </p:spPr>
        <p:txBody>
          <a:bodyPr wrap="square" rtlCol="0">
            <a:spAutoFit/>
          </a:bodyPr>
          <a:lstStyle/>
          <a:p>
            <a:r>
              <a:rPr lang="fr-FR" sz="2000" dirty="0"/>
              <a:t>Collisions </a:t>
            </a:r>
            <a:r>
              <a:rPr lang="fr-FR" sz="2000" dirty="0" err="1"/>
              <a:t>with</a:t>
            </a:r>
            <a:r>
              <a:rPr lang="fr-FR" sz="2000" dirty="0"/>
              <a:t> </a:t>
            </a:r>
            <a:r>
              <a:rPr lang="fr-FR" sz="2000" dirty="0" err="1"/>
              <a:t>migrating</a:t>
            </a:r>
            <a:r>
              <a:rPr lang="fr-FR" sz="2000" dirty="0"/>
              <a:t> </a:t>
            </a:r>
            <a:r>
              <a:rPr lang="fr-FR" sz="2000" dirty="0" err="1"/>
              <a:t>amphibians</a:t>
            </a:r>
            <a:endParaRPr lang="fr-FR" sz="2000" dirty="0"/>
          </a:p>
        </p:txBody>
      </p:sp>
      <p:sp>
        <p:nvSpPr>
          <p:cNvPr id="10" name="ZoneTexte 9">
            <a:extLst>
              <a:ext uri="{FF2B5EF4-FFF2-40B4-BE49-F238E27FC236}">
                <a16:creationId xmlns:a16="http://schemas.microsoft.com/office/drawing/2014/main" id="{E6CFE1F8-A6CE-40AF-B083-A67846F60B06}"/>
              </a:ext>
            </a:extLst>
          </p:cNvPr>
          <p:cNvSpPr txBox="1"/>
          <p:nvPr/>
        </p:nvSpPr>
        <p:spPr>
          <a:xfrm>
            <a:off x="2536371" y="2743148"/>
            <a:ext cx="1529443" cy="400110"/>
          </a:xfrm>
          <a:prstGeom prst="rect">
            <a:avLst/>
          </a:prstGeom>
          <a:solidFill>
            <a:srgbClr val="339933"/>
          </a:solidFill>
        </p:spPr>
        <p:txBody>
          <a:bodyPr wrap="square" rtlCol="0">
            <a:spAutoFit/>
          </a:bodyPr>
          <a:lstStyle/>
          <a:p>
            <a:r>
              <a:rPr lang="fr-FR" sz="2000" dirty="0"/>
              <a:t>Forest patch</a:t>
            </a:r>
          </a:p>
        </p:txBody>
      </p:sp>
      <p:sp>
        <p:nvSpPr>
          <p:cNvPr id="11" name="ZoneTexte 10">
            <a:extLst>
              <a:ext uri="{FF2B5EF4-FFF2-40B4-BE49-F238E27FC236}">
                <a16:creationId xmlns:a16="http://schemas.microsoft.com/office/drawing/2014/main" id="{75577C30-2282-4CD3-8DB7-9570FDB10627}"/>
              </a:ext>
            </a:extLst>
          </p:cNvPr>
          <p:cNvSpPr txBox="1"/>
          <p:nvPr/>
        </p:nvSpPr>
        <p:spPr>
          <a:xfrm>
            <a:off x="4317048" y="3618405"/>
            <a:ext cx="929322" cy="400110"/>
          </a:xfrm>
          <a:prstGeom prst="rect">
            <a:avLst/>
          </a:prstGeom>
          <a:solidFill>
            <a:schemeClr val="bg1"/>
          </a:solidFill>
        </p:spPr>
        <p:txBody>
          <a:bodyPr wrap="square" rtlCol="0">
            <a:spAutoFit/>
          </a:bodyPr>
          <a:lstStyle/>
          <a:p>
            <a:pPr algn="ctr"/>
            <a:r>
              <a:rPr lang="fr-FR" sz="2000" dirty="0"/>
              <a:t>Road</a:t>
            </a:r>
          </a:p>
        </p:txBody>
      </p:sp>
      <p:sp>
        <p:nvSpPr>
          <p:cNvPr id="12" name="ZoneTexte 11">
            <a:extLst>
              <a:ext uri="{FF2B5EF4-FFF2-40B4-BE49-F238E27FC236}">
                <a16:creationId xmlns:a16="http://schemas.microsoft.com/office/drawing/2014/main" id="{BE9E478A-9C17-48A9-85D1-B9B4FE114672}"/>
              </a:ext>
            </a:extLst>
          </p:cNvPr>
          <p:cNvSpPr txBox="1"/>
          <p:nvPr/>
        </p:nvSpPr>
        <p:spPr>
          <a:xfrm>
            <a:off x="3079342" y="5340196"/>
            <a:ext cx="929322" cy="400110"/>
          </a:xfrm>
          <a:prstGeom prst="rect">
            <a:avLst/>
          </a:prstGeom>
          <a:solidFill>
            <a:schemeClr val="bg1"/>
          </a:solidFill>
        </p:spPr>
        <p:txBody>
          <a:bodyPr wrap="square" rtlCol="0">
            <a:spAutoFit/>
          </a:bodyPr>
          <a:lstStyle/>
          <a:p>
            <a:pPr algn="ctr"/>
            <a:r>
              <a:rPr lang="fr-FR" sz="2000" dirty="0"/>
              <a:t>Pond</a:t>
            </a:r>
          </a:p>
        </p:txBody>
      </p:sp>
      <p:sp>
        <p:nvSpPr>
          <p:cNvPr id="13" name="ZoneTexte 12">
            <a:extLst>
              <a:ext uri="{FF2B5EF4-FFF2-40B4-BE49-F238E27FC236}">
                <a16:creationId xmlns:a16="http://schemas.microsoft.com/office/drawing/2014/main" id="{44762092-3200-4EA2-B0D0-B822CA6002E4}"/>
              </a:ext>
            </a:extLst>
          </p:cNvPr>
          <p:cNvSpPr txBox="1"/>
          <p:nvPr/>
        </p:nvSpPr>
        <p:spPr>
          <a:xfrm>
            <a:off x="8201782" y="5236726"/>
            <a:ext cx="929322" cy="400110"/>
          </a:xfrm>
          <a:prstGeom prst="rect">
            <a:avLst/>
          </a:prstGeom>
          <a:solidFill>
            <a:schemeClr val="bg1"/>
          </a:solidFill>
        </p:spPr>
        <p:txBody>
          <a:bodyPr wrap="square" rtlCol="0">
            <a:spAutoFit/>
          </a:bodyPr>
          <a:lstStyle/>
          <a:p>
            <a:pPr algn="ctr"/>
            <a:r>
              <a:rPr lang="fr-FR" sz="2000" dirty="0"/>
              <a:t>Pond</a:t>
            </a:r>
          </a:p>
        </p:txBody>
      </p:sp>
      <p:sp>
        <p:nvSpPr>
          <p:cNvPr id="14" name="ZoneTexte 13">
            <a:extLst>
              <a:ext uri="{FF2B5EF4-FFF2-40B4-BE49-F238E27FC236}">
                <a16:creationId xmlns:a16="http://schemas.microsoft.com/office/drawing/2014/main" id="{9DBE6D37-BE24-4FFE-AEA2-018756F116B4}"/>
              </a:ext>
            </a:extLst>
          </p:cNvPr>
          <p:cNvSpPr txBox="1"/>
          <p:nvPr/>
        </p:nvSpPr>
        <p:spPr>
          <a:xfrm>
            <a:off x="7601661" y="2645963"/>
            <a:ext cx="1529443" cy="400110"/>
          </a:xfrm>
          <a:prstGeom prst="rect">
            <a:avLst/>
          </a:prstGeom>
          <a:solidFill>
            <a:srgbClr val="339933"/>
          </a:solidFill>
        </p:spPr>
        <p:txBody>
          <a:bodyPr wrap="square" rtlCol="0">
            <a:spAutoFit/>
          </a:bodyPr>
          <a:lstStyle/>
          <a:p>
            <a:r>
              <a:rPr lang="fr-FR" sz="2000" dirty="0"/>
              <a:t>Forest patch</a:t>
            </a:r>
          </a:p>
        </p:txBody>
      </p:sp>
      <p:sp>
        <p:nvSpPr>
          <p:cNvPr id="15" name="ZoneTexte 14">
            <a:extLst>
              <a:ext uri="{FF2B5EF4-FFF2-40B4-BE49-F238E27FC236}">
                <a16:creationId xmlns:a16="http://schemas.microsoft.com/office/drawing/2014/main" id="{6DD40F16-9ED5-4613-8E53-0111CB433722}"/>
              </a:ext>
            </a:extLst>
          </p:cNvPr>
          <p:cNvSpPr txBox="1"/>
          <p:nvPr/>
        </p:nvSpPr>
        <p:spPr>
          <a:xfrm>
            <a:off x="6739731" y="3589233"/>
            <a:ext cx="1926712" cy="307777"/>
          </a:xfrm>
          <a:prstGeom prst="rect">
            <a:avLst/>
          </a:prstGeom>
          <a:solidFill>
            <a:schemeClr val="bg1"/>
          </a:solidFill>
        </p:spPr>
        <p:txBody>
          <a:bodyPr wrap="square" rtlCol="0">
            <a:spAutoFit/>
          </a:bodyPr>
          <a:lstStyle/>
          <a:p>
            <a:r>
              <a:rPr lang="fr-FR" sz="1400" dirty="0" err="1"/>
              <a:t>Amphibian</a:t>
            </a:r>
            <a:r>
              <a:rPr lang="fr-FR" sz="1400" dirty="0"/>
              <a:t> </a:t>
            </a:r>
            <a:r>
              <a:rPr lang="fr-FR" sz="1400" dirty="0" err="1"/>
              <a:t>underpass</a:t>
            </a:r>
            <a:endParaRPr lang="fr-FR" sz="1400" dirty="0"/>
          </a:p>
        </p:txBody>
      </p:sp>
      <p:sp>
        <p:nvSpPr>
          <p:cNvPr id="16" name="ZoneTexte 15">
            <a:extLst>
              <a:ext uri="{FF2B5EF4-FFF2-40B4-BE49-F238E27FC236}">
                <a16:creationId xmlns:a16="http://schemas.microsoft.com/office/drawing/2014/main" id="{A443756F-381B-4F18-A63F-1C593E3DB201}"/>
              </a:ext>
            </a:extLst>
          </p:cNvPr>
          <p:cNvSpPr txBox="1"/>
          <p:nvPr/>
        </p:nvSpPr>
        <p:spPr>
          <a:xfrm>
            <a:off x="6455995" y="1370097"/>
            <a:ext cx="4330877" cy="830997"/>
          </a:xfrm>
          <a:prstGeom prst="rect">
            <a:avLst/>
          </a:prstGeom>
          <a:solidFill>
            <a:schemeClr val="bg1"/>
          </a:solidFill>
        </p:spPr>
        <p:txBody>
          <a:bodyPr wrap="square" rtlCol="0">
            <a:spAutoFit/>
          </a:bodyPr>
          <a:lstStyle/>
          <a:p>
            <a:pPr algn="ctr"/>
            <a:r>
              <a:rPr lang="fr-FR" sz="2400" b="1" dirty="0" err="1"/>
              <a:t>Adding</a:t>
            </a:r>
            <a:r>
              <a:rPr lang="fr-FR" sz="2400" b="1" dirty="0"/>
              <a:t> </a:t>
            </a:r>
            <a:r>
              <a:rPr lang="fr-FR" sz="2400" b="1" dirty="0" err="1"/>
              <a:t>underpasses</a:t>
            </a:r>
            <a:r>
              <a:rPr lang="fr-FR" sz="2400" b="1" dirty="0"/>
              <a:t> enable migration to continue</a:t>
            </a:r>
          </a:p>
        </p:txBody>
      </p:sp>
    </p:spTree>
    <p:extLst>
      <p:ext uri="{BB962C8B-B14F-4D97-AF65-F5344CB8AC3E}">
        <p14:creationId xmlns:p14="http://schemas.microsoft.com/office/powerpoint/2010/main" val="296620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a:extLst>
              <a:ext uri="{FF2B5EF4-FFF2-40B4-BE49-F238E27FC236}">
                <a16:creationId xmlns:a16="http://schemas.microsoft.com/office/drawing/2014/main" id="{2250DCDF-6582-4AAD-A81F-586CE9548E7F}"/>
              </a:ext>
            </a:extLst>
          </p:cNvPr>
          <p:cNvSpPr txBox="1">
            <a:spLocks noGrp="1"/>
          </p:cNvSpPr>
          <p:nvPr>
            <p:ph sz="half" idx="1"/>
          </p:nvPr>
        </p:nvSpPr>
        <p:spPr>
          <a:xfrm>
            <a:off x="282941" y="889848"/>
            <a:ext cx="8762414" cy="485647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b="1" kern="1200" baseline="0">
                <a:solidFill>
                  <a:srgbClr val="003A3D"/>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a:buChar char="•"/>
              <a:defRPr sz="2200" b="1" kern="1200">
                <a:solidFill>
                  <a:srgbClr val="00919A"/>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a:buChar char="•"/>
              <a:defRPr sz="2000" b="1" kern="1200">
                <a:solidFill>
                  <a:srgbClr val="003A3D"/>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rgbClr val="003A3D"/>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rgbClr val="003A3D"/>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US" sz="1800" dirty="0">
                <a:latin typeface="Calibri"/>
                <a:cs typeface="Calibri"/>
              </a:rPr>
              <a:t>There are countless steps that can minimize a project’s impacts on biodiversity and the environment  more broadly, depending on the context. They include</a:t>
            </a:r>
          </a:p>
          <a:p>
            <a:pPr>
              <a:lnSpc>
                <a:spcPct val="120000"/>
              </a:lnSpc>
            </a:pPr>
            <a:r>
              <a:rPr lang="en-GB" sz="1800" b="0" dirty="0">
                <a:solidFill>
                  <a:schemeClr val="tx1"/>
                </a:solidFill>
                <a:latin typeface="+mn-lt"/>
              </a:rPr>
              <a:t>Minimize construction and operations footprint</a:t>
            </a:r>
          </a:p>
          <a:p>
            <a:pPr>
              <a:lnSpc>
                <a:spcPct val="120000"/>
              </a:lnSpc>
              <a:buFont typeface="Arial" panose="020B0604020202020204" pitchFamily="34" charset="0"/>
              <a:buChar char="•"/>
            </a:pPr>
            <a:r>
              <a:rPr lang="en-GB" sz="1800" b="0" dirty="0">
                <a:solidFill>
                  <a:schemeClr val="tx1"/>
                </a:solidFill>
                <a:latin typeface="+mn-lt"/>
              </a:rPr>
              <a:t>Construction planning (waste management, equipment movement, noise, lighting, etc.)</a:t>
            </a:r>
          </a:p>
          <a:p>
            <a:pPr>
              <a:lnSpc>
                <a:spcPct val="120000"/>
              </a:lnSpc>
              <a:buFont typeface="Arial" panose="020B0604020202020204" pitchFamily="34" charset="0"/>
              <a:buChar char="•"/>
            </a:pPr>
            <a:r>
              <a:rPr lang="en-GB" sz="1800" b="0" dirty="0">
                <a:solidFill>
                  <a:schemeClr val="tx1"/>
                </a:solidFill>
                <a:latin typeface="+mn-lt"/>
              </a:rPr>
              <a:t>Timeline of operations (works during non-breeding season, during dry season etc.)</a:t>
            </a:r>
          </a:p>
          <a:p>
            <a:pPr>
              <a:lnSpc>
                <a:spcPct val="120000"/>
              </a:lnSpc>
              <a:buFont typeface="Arial" panose="020B0604020202020204" pitchFamily="34" charset="0"/>
              <a:buChar char="•"/>
            </a:pPr>
            <a:r>
              <a:rPr lang="en-GB" sz="1800" b="0" dirty="0">
                <a:solidFill>
                  <a:schemeClr val="tx1"/>
                </a:solidFill>
                <a:latin typeface="+mn-lt"/>
              </a:rPr>
              <a:t>Pollution, nutrient load and erosion prevention and clean-up processes (water, air, dust…)</a:t>
            </a:r>
          </a:p>
          <a:p>
            <a:pPr>
              <a:lnSpc>
                <a:spcPct val="120000"/>
              </a:lnSpc>
              <a:buFont typeface="Arial" panose="020B0604020202020204" pitchFamily="34" charset="0"/>
              <a:buChar char="•"/>
            </a:pPr>
            <a:r>
              <a:rPr lang="en-GB" sz="1800" b="0" dirty="0">
                <a:solidFill>
                  <a:schemeClr val="tx1"/>
                </a:solidFill>
                <a:latin typeface="+mn-lt"/>
              </a:rPr>
              <a:t>Stopping animals from entering construction site</a:t>
            </a:r>
          </a:p>
          <a:p>
            <a:pPr>
              <a:lnSpc>
                <a:spcPct val="120000"/>
              </a:lnSpc>
              <a:buFont typeface="Arial" panose="020B0604020202020204" pitchFamily="34" charset="0"/>
              <a:buChar char="•"/>
            </a:pPr>
            <a:r>
              <a:rPr lang="en-GB" sz="1800" b="0" dirty="0">
                <a:solidFill>
                  <a:schemeClr val="tx1"/>
                </a:solidFill>
                <a:latin typeface="+mn-lt"/>
              </a:rPr>
              <a:t>Capture and relocation of animals away from construction site</a:t>
            </a:r>
          </a:p>
          <a:p>
            <a:pPr>
              <a:lnSpc>
                <a:spcPct val="120000"/>
              </a:lnSpc>
              <a:buFont typeface="Arial" panose="020B0604020202020204" pitchFamily="34" charset="0"/>
              <a:buChar char="•"/>
            </a:pPr>
            <a:r>
              <a:rPr lang="en-GB" sz="1800" b="0" dirty="0">
                <a:solidFill>
                  <a:schemeClr val="tx1"/>
                </a:solidFill>
                <a:latin typeface="+mn-lt"/>
              </a:rPr>
              <a:t>Water passageways (continuity)</a:t>
            </a:r>
          </a:p>
          <a:p>
            <a:pPr>
              <a:lnSpc>
                <a:spcPct val="120000"/>
              </a:lnSpc>
              <a:buFont typeface="Arial" panose="020B0604020202020204" pitchFamily="34" charset="0"/>
              <a:buChar char="•"/>
            </a:pPr>
            <a:r>
              <a:rPr lang="en-GB" sz="1800" b="0" dirty="0">
                <a:solidFill>
                  <a:schemeClr val="tx1"/>
                </a:solidFill>
                <a:latin typeface="+mn-lt"/>
              </a:rPr>
              <a:t>Fencing and under- or over-passageways</a:t>
            </a:r>
          </a:p>
          <a:p>
            <a:pPr>
              <a:lnSpc>
                <a:spcPct val="120000"/>
              </a:lnSpc>
              <a:buFont typeface="Arial" panose="020B0604020202020204" pitchFamily="34" charset="0"/>
              <a:buChar char="•"/>
            </a:pPr>
            <a:r>
              <a:rPr lang="en-GB" sz="1800" b="0" dirty="0">
                <a:solidFill>
                  <a:schemeClr val="tx1"/>
                </a:solidFill>
                <a:latin typeface="+mn-lt"/>
              </a:rPr>
              <a:t>Prevention and control of invasive species</a:t>
            </a:r>
          </a:p>
          <a:p>
            <a:pPr>
              <a:lnSpc>
                <a:spcPct val="120000"/>
              </a:lnSpc>
              <a:buFont typeface="Arial" panose="020B0604020202020204" pitchFamily="34" charset="0"/>
              <a:buChar char="•"/>
            </a:pPr>
            <a:r>
              <a:rPr lang="en-GB" sz="1800" b="0" dirty="0">
                <a:solidFill>
                  <a:schemeClr val="tx1"/>
                </a:solidFill>
                <a:latin typeface="+mn-lt"/>
              </a:rPr>
              <a:t>Construction of alternative habitat for small species</a:t>
            </a:r>
          </a:p>
        </p:txBody>
      </p:sp>
      <p:sp>
        <p:nvSpPr>
          <p:cNvPr id="2" name="Titre 1">
            <a:extLst>
              <a:ext uri="{FF2B5EF4-FFF2-40B4-BE49-F238E27FC236}">
                <a16:creationId xmlns:a16="http://schemas.microsoft.com/office/drawing/2014/main" id="{2FEE187D-E0F8-44BD-84A8-7321ACACD561}"/>
              </a:ext>
            </a:extLst>
          </p:cNvPr>
          <p:cNvSpPr>
            <a:spLocks noGrp="1"/>
          </p:cNvSpPr>
          <p:nvPr>
            <p:ph type="title"/>
          </p:nvPr>
        </p:nvSpPr>
        <p:spPr>
          <a:xfrm>
            <a:off x="728132" y="45654"/>
            <a:ext cx="9334501" cy="749266"/>
          </a:xfrm>
        </p:spPr>
        <p:txBody>
          <a:bodyPr/>
          <a:lstStyle/>
          <a:p>
            <a:pPr algn="ctr"/>
            <a:r>
              <a:rPr lang="fr-FR" dirty="0" err="1">
                <a:solidFill>
                  <a:schemeClr val="bg1"/>
                </a:solidFill>
              </a:rPr>
              <a:t>Minimizing</a:t>
            </a:r>
            <a:r>
              <a:rPr lang="fr-FR" dirty="0">
                <a:solidFill>
                  <a:schemeClr val="bg1"/>
                </a:solidFill>
              </a:rPr>
              <a:t> impacts</a:t>
            </a:r>
          </a:p>
        </p:txBody>
      </p:sp>
      <p:pic>
        <p:nvPicPr>
          <p:cNvPr id="7" name="Picture 2" descr="http://www.subletdas.fr/includes/images/Hopita-sur-Rhinsl-peld-bassin-2-fini-%284%29.jpg">
            <a:extLst>
              <a:ext uri="{FF2B5EF4-FFF2-40B4-BE49-F238E27FC236}">
                <a16:creationId xmlns:a16="http://schemas.microsoft.com/office/drawing/2014/main" id="{FCFD590A-D68C-4546-B44C-F4697CF1CD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5600" y="5036378"/>
            <a:ext cx="2850618" cy="1719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Helen\MESURES CHANTIER\Mises en défens\signalisation_zone_humide.JPG">
            <a:extLst>
              <a:ext uri="{FF2B5EF4-FFF2-40B4-BE49-F238E27FC236}">
                <a16:creationId xmlns:a16="http://schemas.microsoft.com/office/drawing/2014/main" id="{A446517B-6ABF-4E8A-A713-D634CE44F5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60801" y="975711"/>
            <a:ext cx="2400334" cy="1800169"/>
          </a:xfrm>
          <a:prstGeom prst="rect">
            <a:avLst/>
          </a:prstGeom>
          <a:noFill/>
        </p:spPr>
      </p:pic>
      <p:pic>
        <p:nvPicPr>
          <p:cNvPr id="10" name="Picture 2" descr="OH38_COPIL (5) (Copier)">
            <a:extLst>
              <a:ext uri="{FF2B5EF4-FFF2-40B4-BE49-F238E27FC236}">
                <a16:creationId xmlns:a16="http://schemas.microsoft.com/office/drawing/2014/main" id="{ACFB9EC4-D3E1-4F99-A955-38945E0ABB0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2655" y="5075396"/>
            <a:ext cx="2373826" cy="17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1CC11629-472E-45D0-85C3-D123F325B9AD}"/>
              </a:ext>
            </a:extLst>
          </p:cNvPr>
          <p:cNvPicPr>
            <a:picLocks noChangeAspect="1" noChangeArrowheads="1"/>
          </p:cNvPicPr>
          <p:nvPr/>
        </p:nvPicPr>
        <p:blipFill>
          <a:blip r:embed="rId6"/>
          <a:srcRect/>
          <a:stretch>
            <a:fillRect/>
          </a:stretch>
        </p:blipFill>
        <p:spPr bwMode="auto">
          <a:xfrm>
            <a:off x="9512556" y="3239473"/>
            <a:ext cx="2357240" cy="1561127"/>
          </a:xfrm>
          <a:prstGeom prst="rect">
            <a:avLst/>
          </a:prstGeom>
          <a:noFill/>
          <a:ln w="9525">
            <a:noFill/>
            <a:miter lim="800000"/>
            <a:headEnd/>
            <a:tailEnd/>
          </a:ln>
        </p:spPr>
      </p:pic>
    </p:spTree>
    <p:extLst>
      <p:ext uri="{BB962C8B-B14F-4D97-AF65-F5344CB8AC3E}">
        <p14:creationId xmlns:p14="http://schemas.microsoft.com/office/powerpoint/2010/main" val="12440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9CC43B-51FC-4B50-B3A0-AF959C4E1237}"/>
              </a:ext>
            </a:extLst>
          </p:cNvPr>
          <p:cNvSpPr>
            <a:spLocks noGrp="1"/>
          </p:cNvSpPr>
          <p:nvPr>
            <p:ph type="title"/>
          </p:nvPr>
        </p:nvSpPr>
        <p:spPr>
          <a:xfrm>
            <a:off x="860112" y="111113"/>
            <a:ext cx="9206755" cy="672259"/>
          </a:xfrm>
        </p:spPr>
        <p:txBody>
          <a:bodyPr/>
          <a:lstStyle/>
          <a:p>
            <a:pPr algn="ctr"/>
            <a:r>
              <a:rPr lang="fr-FR" b="0" dirty="0" err="1">
                <a:solidFill>
                  <a:schemeClr val="bg1"/>
                </a:solidFill>
              </a:rPr>
              <a:t>Minimization</a:t>
            </a:r>
            <a:r>
              <a:rPr lang="fr-FR" b="0" dirty="0">
                <a:solidFill>
                  <a:schemeClr val="bg1"/>
                </a:solidFill>
              </a:rPr>
              <a:t>: noise</a:t>
            </a:r>
          </a:p>
        </p:txBody>
      </p:sp>
      <p:pic>
        <p:nvPicPr>
          <p:cNvPr id="4" name="Image 3">
            <a:extLst>
              <a:ext uri="{FF2B5EF4-FFF2-40B4-BE49-F238E27FC236}">
                <a16:creationId xmlns:a16="http://schemas.microsoft.com/office/drawing/2014/main" id="{643ADD28-CB5A-41AB-A501-ED102A5B92C6}"/>
              </a:ext>
            </a:extLst>
          </p:cNvPr>
          <p:cNvPicPr>
            <a:picLocks noChangeAspect="1"/>
          </p:cNvPicPr>
          <p:nvPr/>
        </p:nvPicPr>
        <p:blipFill>
          <a:blip r:embed="rId3"/>
          <a:stretch>
            <a:fillRect/>
          </a:stretch>
        </p:blipFill>
        <p:spPr>
          <a:xfrm>
            <a:off x="6678294" y="816773"/>
            <a:ext cx="4729063" cy="5507272"/>
          </a:xfrm>
          <a:prstGeom prst="rect">
            <a:avLst/>
          </a:prstGeom>
        </p:spPr>
      </p:pic>
      <p:pic>
        <p:nvPicPr>
          <p:cNvPr id="5" name="Image 4">
            <a:extLst>
              <a:ext uri="{FF2B5EF4-FFF2-40B4-BE49-F238E27FC236}">
                <a16:creationId xmlns:a16="http://schemas.microsoft.com/office/drawing/2014/main" id="{1D6830AD-8BA4-466E-AC9C-3406B6A162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7813" y="3963654"/>
            <a:ext cx="3625130" cy="2039136"/>
          </a:xfrm>
          <a:prstGeom prst="rect">
            <a:avLst/>
          </a:prstGeom>
        </p:spPr>
      </p:pic>
      <p:sp>
        <p:nvSpPr>
          <p:cNvPr id="6" name="Google Shape;629;p91">
            <a:extLst>
              <a:ext uri="{FF2B5EF4-FFF2-40B4-BE49-F238E27FC236}">
                <a16:creationId xmlns:a16="http://schemas.microsoft.com/office/drawing/2014/main" id="{10FACF97-801C-410D-A927-8AD3D296ED0B}"/>
              </a:ext>
            </a:extLst>
          </p:cNvPr>
          <p:cNvSpPr txBox="1"/>
          <p:nvPr/>
        </p:nvSpPr>
        <p:spPr>
          <a:xfrm>
            <a:off x="6639382" y="885217"/>
            <a:ext cx="2348760" cy="856034"/>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2000" dirty="0">
                <a:solidFill>
                  <a:schemeClr val="dk1"/>
                </a:solidFill>
                <a:ea typeface="Arial"/>
                <a:cs typeface="Arial"/>
                <a:sym typeface="Arial"/>
              </a:rPr>
              <a:t>Aerial spotting of marine mammals</a:t>
            </a:r>
            <a:endParaRPr sz="2000" dirty="0">
              <a:solidFill>
                <a:schemeClr val="dk1"/>
              </a:solidFill>
              <a:ea typeface="Arial"/>
              <a:cs typeface="Arial"/>
              <a:sym typeface="Arial"/>
            </a:endParaRPr>
          </a:p>
        </p:txBody>
      </p:sp>
      <p:sp>
        <p:nvSpPr>
          <p:cNvPr id="7" name="Google Shape;629;p91">
            <a:extLst>
              <a:ext uri="{FF2B5EF4-FFF2-40B4-BE49-F238E27FC236}">
                <a16:creationId xmlns:a16="http://schemas.microsoft.com/office/drawing/2014/main" id="{BD83A8AA-317C-4F2C-9D98-30FEB126CAE1}"/>
              </a:ext>
            </a:extLst>
          </p:cNvPr>
          <p:cNvSpPr txBox="1"/>
          <p:nvPr/>
        </p:nvSpPr>
        <p:spPr>
          <a:xfrm>
            <a:off x="9097509" y="5185192"/>
            <a:ext cx="2348760" cy="968195"/>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2000" dirty="0">
                <a:solidFill>
                  <a:schemeClr val="dk1"/>
                </a:solidFill>
                <a:ea typeface="Arial"/>
                <a:cs typeface="Arial"/>
                <a:sym typeface="Arial"/>
              </a:rPr>
              <a:t>Submarine sound recording during works</a:t>
            </a:r>
            <a:endParaRPr sz="2000" dirty="0">
              <a:solidFill>
                <a:schemeClr val="dk1"/>
              </a:solidFill>
              <a:ea typeface="Arial"/>
              <a:cs typeface="Arial"/>
              <a:sym typeface="Arial"/>
            </a:endParaRPr>
          </a:p>
        </p:txBody>
      </p:sp>
      <p:sp>
        <p:nvSpPr>
          <p:cNvPr id="8" name="Google Shape;629;p91">
            <a:extLst>
              <a:ext uri="{FF2B5EF4-FFF2-40B4-BE49-F238E27FC236}">
                <a16:creationId xmlns:a16="http://schemas.microsoft.com/office/drawing/2014/main" id="{56E31781-C36D-42A7-A6F2-D469C3461F38}"/>
              </a:ext>
            </a:extLst>
          </p:cNvPr>
          <p:cNvSpPr txBox="1"/>
          <p:nvPr/>
        </p:nvSpPr>
        <p:spPr>
          <a:xfrm>
            <a:off x="6357991" y="5130243"/>
            <a:ext cx="2684834" cy="1078091"/>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2000" dirty="0">
                <a:solidFill>
                  <a:schemeClr val="dk1"/>
                </a:solidFill>
                <a:ea typeface="Arial"/>
                <a:cs typeface="Arial"/>
                <a:sym typeface="Arial"/>
              </a:rPr>
              <a:t>Continuous automated submarine sound recording</a:t>
            </a:r>
            <a:endParaRPr sz="2000" dirty="0">
              <a:solidFill>
                <a:schemeClr val="dk1"/>
              </a:solidFill>
              <a:ea typeface="Arial"/>
              <a:cs typeface="Arial"/>
              <a:sym typeface="Arial"/>
            </a:endParaRPr>
          </a:p>
        </p:txBody>
      </p:sp>
      <p:sp>
        <p:nvSpPr>
          <p:cNvPr id="9" name="Google Shape;629;p91">
            <a:extLst>
              <a:ext uri="{FF2B5EF4-FFF2-40B4-BE49-F238E27FC236}">
                <a16:creationId xmlns:a16="http://schemas.microsoft.com/office/drawing/2014/main" id="{789F2DE3-BBEA-4124-85AA-141C5A36EFCD}"/>
              </a:ext>
            </a:extLst>
          </p:cNvPr>
          <p:cNvSpPr txBox="1"/>
          <p:nvPr/>
        </p:nvSpPr>
        <p:spPr>
          <a:xfrm>
            <a:off x="9323715" y="1225685"/>
            <a:ext cx="2127385" cy="806767"/>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2000" dirty="0">
                <a:solidFill>
                  <a:schemeClr val="dk1"/>
                </a:solidFill>
                <a:ea typeface="Arial"/>
                <a:cs typeface="Arial"/>
                <a:sym typeface="Arial"/>
              </a:rPr>
              <a:t>Bubble curtain to decrease sound</a:t>
            </a:r>
            <a:endParaRPr sz="2000" dirty="0">
              <a:solidFill>
                <a:schemeClr val="dk1"/>
              </a:solidFill>
              <a:ea typeface="Arial"/>
              <a:cs typeface="Arial"/>
              <a:sym typeface="Arial"/>
            </a:endParaRPr>
          </a:p>
        </p:txBody>
      </p:sp>
      <p:pic>
        <p:nvPicPr>
          <p:cNvPr id="13" name="Image 12">
            <a:extLst>
              <a:ext uri="{FF2B5EF4-FFF2-40B4-BE49-F238E27FC236}">
                <a16:creationId xmlns:a16="http://schemas.microsoft.com/office/drawing/2014/main" id="{42ABA7A0-42E5-415A-8FCE-07F9FBFF1E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7814" y="1454496"/>
            <a:ext cx="3625130" cy="2407313"/>
          </a:xfrm>
          <a:prstGeom prst="rect">
            <a:avLst/>
          </a:prstGeom>
        </p:spPr>
      </p:pic>
    </p:spTree>
    <p:extLst>
      <p:ext uri="{BB962C8B-B14F-4D97-AF65-F5344CB8AC3E}">
        <p14:creationId xmlns:p14="http://schemas.microsoft.com/office/powerpoint/2010/main" val="248925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26148-E7D0-BB42-BA9A-2A83D649C317}"/>
              </a:ext>
            </a:extLst>
          </p:cNvPr>
          <p:cNvSpPr>
            <a:spLocks noGrp="1"/>
          </p:cNvSpPr>
          <p:nvPr>
            <p:ph type="title"/>
          </p:nvPr>
        </p:nvSpPr>
        <p:spPr>
          <a:xfrm>
            <a:off x="838200" y="-96887"/>
            <a:ext cx="9287577" cy="934286"/>
          </a:xfrm>
        </p:spPr>
        <p:txBody>
          <a:bodyPr>
            <a:normAutofit/>
          </a:bodyPr>
          <a:lstStyle/>
          <a:p>
            <a:pPr algn="ctr"/>
            <a:r>
              <a:rPr lang="en-US" sz="3600" dirty="0">
                <a:solidFill>
                  <a:schemeClr val="bg1"/>
                </a:solidFill>
                <a:latin typeface="+mn-lt"/>
              </a:rPr>
              <a:t>Minimization</a:t>
            </a:r>
          </a:p>
        </p:txBody>
      </p:sp>
      <p:sp>
        <p:nvSpPr>
          <p:cNvPr id="5" name="Content Placeholder 4">
            <a:extLst>
              <a:ext uri="{FF2B5EF4-FFF2-40B4-BE49-F238E27FC236}">
                <a16:creationId xmlns:a16="http://schemas.microsoft.com/office/drawing/2014/main" id="{F15CB0D0-DEED-DF4F-B1ED-82A3DF0B2F79}"/>
              </a:ext>
            </a:extLst>
          </p:cNvPr>
          <p:cNvSpPr>
            <a:spLocks noGrp="1"/>
          </p:cNvSpPr>
          <p:nvPr>
            <p:ph sz="half" idx="1"/>
          </p:nvPr>
        </p:nvSpPr>
        <p:spPr>
          <a:xfrm>
            <a:off x="182832" y="1082402"/>
            <a:ext cx="3381103" cy="4945747"/>
          </a:xfrm>
        </p:spPr>
        <p:txBody>
          <a:bodyPr>
            <a:normAutofit fontScale="92500" lnSpcReduction="10000"/>
          </a:bodyPr>
          <a:lstStyle/>
          <a:p>
            <a:pPr marL="0" indent="0">
              <a:lnSpc>
                <a:spcPct val="110000"/>
              </a:lnSpc>
              <a:buNone/>
            </a:pPr>
            <a:r>
              <a:rPr lang="en-AU" sz="2600" dirty="0"/>
              <a:t>‘</a:t>
            </a:r>
            <a:r>
              <a:rPr lang="en-AU" sz="2600" i="1" dirty="0"/>
              <a:t>Measures taken to reduce the duration, intensity, significance and/or extent of impacts (including direct, indirect and cumulative impacts, as appropriate) that cannot be completely avoided, as far as is practically feasible.’</a:t>
            </a:r>
          </a:p>
          <a:p>
            <a:pPr marL="0" indent="0">
              <a:lnSpc>
                <a:spcPct val="110000"/>
              </a:lnSpc>
              <a:buNone/>
            </a:pPr>
            <a:endParaRPr lang="en-AU" sz="2600" i="1" dirty="0"/>
          </a:p>
          <a:p>
            <a:pPr marL="0" indent="0">
              <a:buNone/>
            </a:pPr>
            <a:r>
              <a:rPr lang="en-AU" sz="2600" i="1" dirty="0"/>
              <a:t> (CSBI) </a:t>
            </a:r>
            <a:endParaRPr lang="en-AU" sz="2600" dirty="0"/>
          </a:p>
          <a:p>
            <a:endParaRPr lang="en-US" dirty="0"/>
          </a:p>
        </p:txBody>
      </p:sp>
      <p:sp>
        <p:nvSpPr>
          <p:cNvPr id="8" name="Content Placeholder 7">
            <a:extLst>
              <a:ext uri="{FF2B5EF4-FFF2-40B4-BE49-F238E27FC236}">
                <a16:creationId xmlns:a16="http://schemas.microsoft.com/office/drawing/2014/main" id="{CE1D9DE4-EA59-D149-B4F2-01F79F846E83}"/>
              </a:ext>
            </a:extLst>
          </p:cNvPr>
          <p:cNvSpPr>
            <a:spLocks noGrp="1"/>
          </p:cNvSpPr>
          <p:nvPr>
            <p:ph sz="half" idx="2"/>
          </p:nvPr>
        </p:nvSpPr>
        <p:spPr/>
        <p:txBody>
          <a:bodyPr>
            <a:normAutofit fontScale="92500" lnSpcReduction="10000"/>
          </a:bodyPr>
          <a:lstStyle/>
          <a:p>
            <a:endParaRPr lang="en-US"/>
          </a:p>
        </p:txBody>
      </p:sp>
      <p:pic>
        <p:nvPicPr>
          <p:cNvPr id="9" name="Picture 8">
            <a:extLst>
              <a:ext uri="{FF2B5EF4-FFF2-40B4-BE49-F238E27FC236}">
                <a16:creationId xmlns:a16="http://schemas.microsoft.com/office/drawing/2014/main" id="{6BCC57C6-C983-B145-80D0-806F73B6B05C}"/>
              </a:ext>
            </a:extLst>
          </p:cNvPr>
          <p:cNvPicPr>
            <a:picLocks noChangeAspect="1"/>
          </p:cNvPicPr>
          <p:nvPr/>
        </p:nvPicPr>
        <p:blipFill>
          <a:blip r:embed="rId3"/>
          <a:stretch>
            <a:fillRect/>
          </a:stretch>
        </p:blipFill>
        <p:spPr>
          <a:xfrm rot="5400000">
            <a:off x="4631399" y="-357572"/>
            <a:ext cx="5941457" cy="8193854"/>
          </a:xfrm>
          <a:prstGeom prst="rect">
            <a:avLst/>
          </a:prstGeom>
        </p:spPr>
      </p:pic>
    </p:spTree>
    <p:extLst>
      <p:ext uri="{BB962C8B-B14F-4D97-AF65-F5344CB8AC3E}">
        <p14:creationId xmlns:p14="http://schemas.microsoft.com/office/powerpoint/2010/main" val="413199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5482-1E0E-C84F-A5A3-4CBB0D13986B}"/>
              </a:ext>
            </a:extLst>
          </p:cNvPr>
          <p:cNvSpPr>
            <a:spLocks noGrp="1"/>
          </p:cNvSpPr>
          <p:nvPr>
            <p:ph type="title"/>
          </p:nvPr>
        </p:nvSpPr>
        <p:spPr>
          <a:xfrm>
            <a:off x="738025" y="110055"/>
            <a:ext cx="9321265" cy="684029"/>
          </a:xfrm>
        </p:spPr>
        <p:txBody>
          <a:bodyPr>
            <a:normAutofit/>
          </a:bodyPr>
          <a:lstStyle/>
          <a:p>
            <a:pPr algn="ctr"/>
            <a:r>
              <a:rPr lang="en-US" sz="3600" dirty="0">
                <a:solidFill>
                  <a:schemeClr val="bg1"/>
                </a:solidFill>
                <a:latin typeface="+mn-lt"/>
              </a:rPr>
              <a:t>Minimization: managing roads</a:t>
            </a:r>
          </a:p>
        </p:txBody>
      </p:sp>
      <p:pic>
        <p:nvPicPr>
          <p:cNvPr id="10" name="Picture 9">
            <a:extLst>
              <a:ext uri="{FF2B5EF4-FFF2-40B4-BE49-F238E27FC236}">
                <a16:creationId xmlns:a16="http://schemas.microsoft.com/office/drawing/2014/main" id="{B402A81F-1837-1946-8590-74B983BAA5FF}"/>
              </a:ext>
            </a:extLst>
          </p:cNvPr>
          <p:cNvPicPr>
            <a:picLocks noChangeAspect="1"/>
          </p:cNvPicPr>
          <p:nvPr/>
        </p:nvPicPr>
        <p:blipFill>
          <a:blip r:embed="rId3"/>
          <a:stretch>
            <a:fillRect/>
          </a:stretch>
        </p:blipFill>
        <p:spPr>
          <a:xfrm>
            <a:off x="5346425" y="1721124"/>
            <a:ext cx="3376820" cy="1876011"/>
          </a:xfrm>
          <a:prstGeom prst="rect">
            <a:avLst/>
          </a:prstGeom>
        </p:spPr>
      </p:pic>
      <p:pic>
        <p:nvPicPr>
          <p:cNvPr id="11" name="Picture 10">
            <a:extLst>
              <a:ext uri="{FF2B5EF4-FFF2-40B4-BE49-F238E27FC236}">
                <a16:creationId xmlns:a16="http://schemas.microsoft.com/office/drawing/2014/main" id="{3D3777B6-BF0A-2B4B-A1A4-84D3A11967F2}"/>
              </a:ext>
            </a:extLst>
          </p:cNvPr>
          <p:cNvPicPr>
            <a:picLocks noChangeAspect="1"/>
          </p:cNvPicPr>
          <p:nvPr/>
        </p:nvPicPr>
        <p:blipFill>
          <a:blip r:embed="rId4"/>
          <a:stretch>
            <a:fillRect/>
          </a:stretch>
        </p:blipFill>
        <p:spPr>
          <a:xfrm>
            <a:off x="506344" y="1721124"/>
            <a:ext cx="4560458" cy="3009902"/>
          </a:xfrm>
          <a:prstGeom prst="rect">
            <a:avLst/>
          </a:prstGeom>
        </p:spPr>
      </p:pic>
      <p:pic>
        <p:nvPicPr>
          <p:cNvPr id="13" name="Picture 12">
            <a:extLst>
              <a:ext uri="{FF2B5EF4-FFF2-40B4-BE49-F238E27FC236}">
                <a16:creationId xmlns:a16="http://schemas.microsoft.com/office/drawing/2014/main" id="{D21C02DA-7670-2346-A459-F45AD99D85E1}"/>
              </a:ext>
            </a:extLst>
          </p:cNvPr>
          <p:cNvPicPr>
            <a:picLocks noChangeAspect="1"/>
          </p:cNvPicPr>
          <p:nvPr/>
        </p:nvPicPr>
        <p:blipFill>
          <a:blip r:embed="rId5"/>
          <a:stretch>
            <a:fillRect/>
          </a:stretch>
        </p:blipFill>
        <p:spPr>
          <a:xfrm>
            <a:off x="8529982" y="2789465"/>
            <a:ext cx="3662018" cy="2779210"/>
          </a:xfrm>
          <a:prstGeom prst="rect">
            <a:avLst/>
          </a:prstGeom>
        </p:spPr>
      </p:pic>
      <p:pic>
        <p:nvPicPr>
          <p:cNvPr id="15" name="Picture 14">
            <a:extLst>
              <a:ext uri="{FF2B5EF4-FFF2-40B4-BE49-F238E27FC236}">
                <a16:creationId xmlns:a16="http://schemas.microsoft.com/office/drawing/2014/main" id="{668FC903-D272-D241-A274-D65E9406131C}"/>
              </a:ext>
            </a:extLst>
          </p:cNvPr>
          <p:cNvPicPr>
            <a:picLocks noChangeAspect="1"/>
          </p:cNvPicPr>
          <p:nvPr/>
        </p:nvPicPr>
        <p:blipFill>
          <a:blip r:embed="rId6"/>
          <a:stretch>
            <a:fillRect/>
          </a:stretch>
        </p:blipFill>
        <p:spPr>
          <a:xfrm>
            <a:off x="4577798" y="3747454"/>
            <a:ext cx="3036403" cy="2909001"/>
          </a:xfrm>
          <a:prstGeom prst="rect">
            <a:avLst/>
          </a:prstGeom>
        </p:spPr>
      </p:pic>
    </p:spTree>
    <p:extLst>
      <p:ext uri="{BB962C8B-B14F-4D97-AF65-F5344CB8AC3E}">
        <p14:creationId xmlns:p14="http://schemas.microsoft.com/office/powerpoint/2010/main" val="10600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Mitigation </a:t>
            </a:r>
            <a:r>
              <a:rPr lang="fr-FR" sz="3600" b="1" dirty="0" err="1">
                <a:solidFill>
                  <a:schemeClr val="bg1"/>
                </a:solidFill>
                <a:latin typeface="Calibri" panose="020F0502020204030204" pitchFamily="34" charset="0"/>
              </a:rPr>
              <a:t>hierarchy</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46511" y="2771345"/>
            <a:ext cx="8338375" cy="707886"/>
          </a:xfrm>
          <a:prstGeom prst="rect">
            <a:avLst/>
          </a:prstGeom>
          <a:noFill/>
        </p:spPr>
        <p:txBody>
          <a:bodyPr wrap="square" rtlCol="0">
            <a:spAutoFit/>
          </a:bodyPr>
          <a:lstStyle/>
          <a:p>
            <a:pPr algn="ctr" defTabSz="768111"/>
            <a:r>
              <a:rPr lang="fr-FR" sz="4000" b="1" dirty="0" err="1">
                <a:latin typeface="Calibri" panose="020F0502020204030204" pitchFamily="34" charset="0"/>
              </a:rPr>
              <a:t>Restoration</a:t>
            </a:r>
            <a:endParaRPr lang="fr-FR" sz="4000" b="1" dirty="0">
              <a:latin typeface="Calibri" panose="020F0502020204030204" pitchFamily="34" charset="0"/>
            </a:endParaRPr>
          </a:p>
        </p:txBody>
      </p:sp>
    </p:spTree>
    <p:extLst>
      <p:ext uri="{BB962C8B-B14F-4D97-AF65-F5344CB8AC3E}">
        <p14:creationId xmlns:p14="http://schemas.microsoft.com/office/powerpoint/2010/main" val="698997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9E17CB-0C22-4383-959C-E98324D1BED1}"/>
              </a:ext>
            </a:extLst>
          </p:cNvPr>
          <p:cNvSpPr>
            <a:spLocks noGrp="1"/>
          </p:cNvSpPr>
          <p:nvPr>
            <p:ph type="title"/>
          </p:nvPr>
        </p:nvSpPr>
        <p:spPr>
          <a:xfrm>
            <a:off x="761999" y="48349"/>
            <a:ext cx="9313334" cy="749266"/>
          </a:xfrm>
        </p:spPr>
        <p:txBody>
          <a:bodyPr/>
          <a:lstStyle/>
          <a:p>
            <a:pPr algn="ctr"/>
            <a:r>
              <a:rPr lang="en-GB" dirty="0" err="1">
                <a:solidFill>
                  <a:schemeClr val="bg1"/>
                </a:solidFill>
              </a:rPr>
              <a:t>Decomissioning</a:t>
            </a:r>
            <a:r>
              <a:rPr lang="en-GB" dirty="0">
                <a:solidFill>
                  <a:schemeClr val="bg1"/>
                </a:solidFill>
              </a:rPr>
              <a:t> and restoration</a:t>
            </a:r>
          </a:p>
        </p:txBody>
      </p:sp>
      <p:pic>
        <p:nvPicPr>
          <p:cNvPr id="6" name="Image 5" descr="D:\Documents\Biotope\Documents\Perso\Photos\2015-02-28 NewCaledoniaFinal2_Fev2015\NewCaledoniaFinal2_Fev2015 151.JPG">
            <a:extLst>
              <a:ext uri="{FF2B5EF4-FFF2-40B4-BE49-F238E27FC236}">
                <a16:creationId xmlns:a16="http://schemas.microsoft.com/office/drawing/2014/main" id="{BCB17D18-9901-4B6B-87AE-4BE94C333742}"/>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899810" y="4021096"/>
            <a:ext cx="4255849" cy="2159977"/>
          </a:xfrm>
          <a:prstGeom prst="rect">
            <a:avLst/>
          </a:prstGeom>
          <a:noFill/>
          <a:ln>
            <a:solidFill>
              <a:schemeClr val="tx1"/>
            </a:solidFill>
          </a:ln>
        </p:spPr>
      </p:pic>
      <p:pic>
        <p:nvPicPr>
          <p:cNvPr id="7" name="Google Shape;1169;p128">
            <a:extLst>
              <a:ext uri="{FF2B5EF4-FFF2-40B4-BE49-F238E27FC236}">
                <a16:creationId xmlns:a16="http://schemas.microsoft.com/office/drawing/2014/main" id="{406C7A46-A575-4A13-8A85-1A9E3C7DAEE4}"/>
              </a:ext>
            </a:extLst>
          </p:cNvPr>
          <p:cNvPicPr preferRelativeResize="0"/>
          <p:nvPr/>
        </p:nvPicPr>
        <p:blipFill rotWithShape="1">
          <a:blip r:embed="rId4">
            <a:alphaModFix/>
          </a:blip>
          <a:srcRect/>
          <a:stretch/>
        </p:blipFill>
        <p:spPr>
          <a:xfrm>
            <a:off x="7973568" y="864981"/>
            <a:ext cx="3318622" cy="2665668"/>
          </a:xfrm>
          <a:prstGeom prst="rect">
            <a:avLst/>
          </a:prstGeom>
          <a:noFill/>
          <a:ln>
            <a:noFill/>
          </a:ln>
        </p:spPr>
      </p:pic>
      <p:pic>
        <p:nvPicPr>
          <p:cNvPr id="8" name="Google Shape;1170;p128">
            <a:extLst>
              <a:ext uri="{FF2B5EF4-FFF2-40B4-BE49-F238E27FC236}">
                <a16:creationId xmlns:a16="http://schemas.microsoft.com/office/drawing/2014/main" id="{8A480566-6274-48C4-BFF6-B84B83D1A31D}"/>
              </a:ext>
            </a:extLst>
          </p:cNvPr>
          <p:cNvPicPr preferRelativeResize="0"/>
          <p:nvPr/>
        </p:nvPicPr>
        <p:blipFill rotWithShape="1">
          <a:blip r:embed="rId5">
            <a:alphaModFix/>
          </a:blip>
          <a:srcRect/>
          <a:stretch/>
        </p:blipFill>
        <p:spPr>
          <a:xfrm>
            <a:off x="8607368" y="3775238"/>
            <a:ext cx="2714980" cy="2397129"/>
          </a:xfrm>
          <a:prstGeom prst="rect">
            <a:avLst/>
          </a:prstGeom>
          <a:noFill/>
          <a:ln>
            <a:noFill/>
          </a:ln>
        </p:spPr>
      </p:pic>
      <p:pic>
        <p:nvPicPr>
          <p:cNvPr id="9" name="Google Shape;1171;p128">
            <a:extLst>
              <a:ext uri="{FF2B5EF4-FFF2-40B4-BE49-F238E27FC236}">
                <a16:creationId xmlns:a16="http://schemas.microsoft.com/office/drawing/2014/main" id="{E1458271-A82F-41C9-A8F2-5904FAE12D3E}"/>
              </a:ext>
            </a:extLst>
          </p:cNvPr>
          <p:cNvPicPr preferRelativeResize="0"/>
          <p:nvPr/>
        </p:nvPicPr>
        <p:blipFill rotWithShape="1">
          <a:blip r:embed="rId6">
            <a:alphaModFix/>
          </a:blip>
          <a:srcRect/>
          <a:stretch/>
        </p:blipFill>
        <p:spPr>
          <a:xfrm>
            <a:off x="6203008" y="3775239"/>
            <a:ext cx="2230905" cy="2397129"/>
          </a:xfrm>
          <a:prstGeom prst="rect">
            <a:avLst/>
          </a:prstGeom>
          <a:noFill/>
          <a:ln>
            <a:noFill/>
          </a:ln>
        </p:spPr>
      </p:pic>
      <p:sp>
        <p:nvSpPr>
          <p:cNvPr id="11" name="Espace réservé du contenu 1">
            <a:extLst>
              <a:ext uri="{FF2B5EF4-FFF2-40B4-BE49-F238E27FC236}">
                <a16:creationId xmlns:a16="http://schemas.microsoft.com/office/drawing/2014/main" id="{7B9EDE0D-A89B-44BF-80D3-92F80B6CC993}"/>
              </a:ext>
            </a:extLst>
          </p:cNvPr>
          <p:cNvSpPr txBox="1">
            <a:spLocks noGrp="1"/>
          </p:cNvSpPr>
          <p:nvPr>
            <p:ph sz="half" idx="1"/>
          </p:nvPr>
        </p:nvSpPr>
        <p:spPr>
          <a:xfrm>
            <a:off x="361784" y="1084261"/>
            <a:ext cx="7721766" cy="222710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400" b="1" kern="1200" baseline="0">
                <a:solidFill>
                  <a:srgbClr val="003A3D"/>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a:buChar char="•"/>
              <a:defRPr sz="2200" b="1" kern="1200">
                <a:solidFill>
                  <a:srgbClr val="00919A"/>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a:buChar char="•"/>
              <a:defRPr sz="2000" b="1" kern="1200">
                <a:solidFill>
                  <a:srgbClr val="003A3D"/>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rgbClr val="003A3D"/>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rgbClr val="003A3D"/>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buFont typeface="Arial" panose="020B0604020202020204" pitchFamily="34" charset="0"/>
              <a:buChar char="•"/>
            </a:pPr>
            <a:r>
              <a:rPr lang="en-GB" sz="2000" b="0" dirty="0">
                <a:solidFill>
                  <a:schemeClr val="tx1"/>
                </a:solidFill>
                <a:latin typeface="Calibri "/>
              </a:rPr>
              <a:t>Plant native species to restore pre-disturbance vegetation</a:t>
            </a:r>
          </a:p>
          <a:p>
            <a:pPr>
              <a:lnSpc>
                <a:spcPct val="120000"/>
              </a:lnSpc>
              <a:buFont typeface="Arial" panose="020B0604020202020204" pitchFamily="34" charset="0"/>
              <a:buChar char="•"/>
            </a:pPr>
            <a:r>
              <a:rPr lang="en-GB" sz="2000" b="0" dirty="0">
                <a:solidFill>
                  <a:schemeClr val="tx1"/>
                </a:solidFill>
                <a:latin typeface="Calibri "/>
              </a:rPr>
              <a:t>Create novel ecosystem that provides benefits to local people</a:t>
            </a:r>
            <a:endParaRPr lang="en-GB" sz="2000" dirty="0">
              <a:solidFill>
                <a:schemeClr val="tx1"/>
              </a:solidFill>
              <a:latin typeface="Calibri "/>
            </a:endParaRPr>
          </a:p>
        </p:txBody>
      </p:sp>
      <p:sp>
        <p:nvSpPr>
          <p:cNvPr id="12" name="Rectangle : coins arrondis 11">
            <a:extLst>
              <a:ext uri="{FF2B5EF4-FFF2-40B4-BE49-F238E27FC236}">
                <a16:creationId xmlns:a16="http://schemas.microsoft.com/office/drawing/2014/main" id="{AA4889BB-402F-4872-B9A6-E4AA82A4EC8B}"/>
              </a:ext>
            </a:extLst>
          </p:cNvPr>
          <p:cNvSpPr/>
          <p:nvPr/>
        </p:nvSpPr>
        <p:spPr>
          <a:xfrm>
            <a:off x="1139837" y="2965631"/>
            <a:ext cx="4879962" cy="65684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sym typeface="Wingdings" panose="05000000000000000000" pitchFamily="2" charset="2"/>
              </a:rPr>
              <a:t>Does the EIA include post-construction and post-operations restoration?</a:t>
            </a:r>
            <a:endParaRPr lang="en-US" sz="2000" dirty="0">
              <a:solidFill>
                <a:schemeClr val="bg1"/>
              </a:solidFill>
            </a:endParaRPr>
          </a:p>
        </p:txBody>
      </p:sp>
      <p:sp>
        <p:nvSpPr>
          <p:cNvPr id="13" name="Rectangle : coins arrondis 12">
            <a:extLst>
              <a:ext uri="{FF2B5EF4-FFF2-40B4-BE49-F238E27FC236}">
                <a16:creationId xmlns:a16="http://schemas.microsoft.com/office/drawing/2014/main" id="{E51DFEBA-96EA-44C0-B55B-56D5F43FAE1B}"/>
              </a:ext>
            </a:extLst>
          </p:cNvPr>
          <p:cNvSpPr/>
          <p:nvPr/>
        </p:nvSpPr>
        <p:spPr>
          <a:xfrm>
            <a:off x="1139837" y="2221795"/>
            <a:ext cx="4879962" cy="56792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sym typeface="Wingdings" panose="05000000000000000000" pitchFamily="2" charset="2"/>
              </a:rPr>
              <a:t>Does the project include decommissioning?</a:t>
            </a:r>
            <a:endParaRPr lang="en-US" sz="2000" dirty="0">
              <a:solidFill>
                <a:schemeClr val="bg1"/>
              </a:solidFill>
            </a:endParaRPr>
          </a:p>
        </p:txBody>
      </p:sp>
    </p:spTree>
    <p:extLst>
      <p:ext uri="{BB962C8B-B14F-4D97-AF65-F5344CB8AC3E}">
        <p14:creationId xmlns:p14="http://schemas.microsoft.com/office/powerpoint/2010/main" val="30120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800099" y="95250"/>
            <a:ext cx="9420225"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b="1" dirty="0"/>
              <a:t>Restoration of affected areas</a:t>
            </a:r>
          </a:p>
        </p:txBody>
      </p:sp>
      <p:sp>
        <p:nvSpPr>
          <p:cNvPr id="8" name="Rectangle 2">
            <a:extLst>
              <a:ext uri="{FF2B5EF4-FFF2-40B4-BE49-F238E27FC236}">
                <a16:creationId xmlns:a16="http://schemas.microsoft.com/office/drawing/2014/main" id="{F8FD9DCF-DC9F-4F0F-9EF6-3E7A747D8ED8}"/>
              </a:ext>
            </a:extLst>
          </p:cNvPr>
          <p:cNvSpPr txBox="1">
            <a:spLocks noChangeArrowheads="1"/>
          </p:cNvSpPr>
          <p:nvPr/>
        </p:nvSpPr>
        <p:spPr>
          <a:xfrm>
            <a:off x="384550" y="1039698"/>
            <a:ext cx="10778750" cy="4205402"/>
          </a:xfrm>
          <a:prstGeom prst="rect">
            <a:avLst/>
          </a:prstGeom>
          <a:solidFill>
            <a:schemeClr val="accent6">
              <a:lumMod val="40000"/>
              <a:lumOff val="60000"/>
            </a:schemeClr>
          </a:solidFill>
          <a:ln w="12700" cap="flat" cmpd="sng" algn="ctr">
            <a:solidFill>
              <a:schemeClr val="bg1"/>
            </a:solidFill>
            <a:prstDash val="solid"/>
            <a:miter lim="800000"/>
          </a:ln>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spcBef>
                <a:spcPts val="1200"/>
              </a:spcBef>
              <a:buNone/>
            </a:pPr>
            <a:r>
              <a:rPr lang="en-US" sz="2200" dirty="0">
                <a:cs typeface="Calibri"/>
              </a:rPr>
              <a:t>Restoration should be based on evidence of ‘what works’ for a particular system or species (e.g. from field trials, previous research). </a:t>
            </a:r>
          </a:p>
          <a:p>
            <a:pPr marL="0" indent="0">
              <a:spcBef>
                <a:spcPts val="1200"/>
              </a:spcBef>
              <a:buNone/>
            </a:pPr>
            <a:r>
              <a:rPr lang="en-US" sz="2200" dirty="0">
                <a:cs typeface="Calibri"/>
              </a:rPr>
              <a:t>Common restoration activities include: </a:t>
            </a:r>
          </a:p>
          <a:p>
            <a:pPr>
              <a:spcBef>
                <a:spcPts val="1200"/>
              </a:spcBef>
            </a:pPr>
            <a:r>
              <a:rPr lang="en-US" sz="2200" dirty="0">
                <a:cs typeface="Calibri"/>
              </a:rPr>
              <a:t>Collection and storage of topsoil from cleared areas and using this to restore any temporary roads, other project-impacted areas (short-term)</a:t>
            </a:r>
          </a:p>
          <a:p>
            <a:pPr>
              <a:spcBef>
                <a:spcPts val="1200"/>
              </a:spcBef>
            </a:pPr>
            <a:r>
              <a:rPr lang="en-US" sz="2200" dirty="0">
                <a:cs typeface="Calibri"/>
              </a:rPr>
              <a:t>Preparation of project-disturbed areas for reseeding/ replanting with seedlings of the right species and during the right season </a:t>
            </a:r>
          </a:p>
          <a:p>
            <a:pPr>
              <a:spcBef>
                <a:spcPts val="1200"/>
              </a:spcBef>
            </a:pPr>
            <a:r>
              <a:rPr lang="en-US" sz="2200" dirty="0">
                <a:cs typeface="Calibri"/>
              </a:rPr>
              <a:t>Invasive species control measures (e.g. where alien plant species have increased in project area)</a:t>
            </a:r>
          </a:p>
          <a:p>
            <a:pPr marL="0" indent="0">
              <a:spcBef>
                <a:spcPts val="1200"/>
              </a:spcBef>
              <a:buNone/>
            </a:pPr>
            <a:r>
              <a:rPr lang="en-US" sz="2200" i="1" dirty="0"/>
              <a:t>Note:  Restoration is also a way of undertaking activities for the final step in the mitigation hierarchy: offsetting / compensation</a:t>
            </a:r>
            <a:endParaRPr lang="en-GB" sz="1800" i="1" dirty="0">
              <a:latin typeface="Calibri"/>
              <a:cs typeface="Calibri"/>
            </a:endParaRPr>
          </a:p>
          <a:p>
            <a:pPr>
              <a:spcBef>
                <a:spcPts val="1800"/>
              </a:spcBef>
            </a:pPr>
            <a:endParaRPr lang="en-GB" sz="1800" dirty="0">
              <a:latin typeface="Calibri"/>
              <a:cs typeface="Calibri"/>
            </a:endParaRPr>
          </a:p>
        </p:txBody>
      </p:sp>
      <p:pic>
        <p:nvPicPr>
          <p:cNvPr id="10" name="Picture 3">
            <a:extLst>
              <a:ext uri="{FF2B5EF4-FFF2-40B4-BE49-F238E27FC236}">
                <a16:creationId xmlns:a16="http://schemas.microsoft.com/office/drawing/2014/main" id="{822AA548-583C-4143-9101-A0A1753BAEBB}"/>
              </a:ext>
            </a:extLst>
          </p:cNvPr>
          <p:cNvPicPr>
            <a:picLocks noChangeAspect="1" noChangeArrowheads="1"/>
          </p:cNvPicPr>
          <p:nvPr/>
        </p:nvPicPr>
        <p:blipFill>
          <a:blip r:embed="rId3"/>
          <a:srcRect/>
          <a:stretch>
            <a:fillRect/>
          </a:stretch>
        </p:blipFill>
        <p:spPr bwMode="auto">
          <a:xfrm>
            <a:off x="7748906" y="1437723"/>
            <a:ext cx="3223894" cy="706513"/>
          </a:xfrm>
          <a:prstGeom prst="rect">
            <a:avLst/>
          </a:prstGeom>
          <a:noFill/>
          <a:ln w="9525">
            <a:noFill/>
            <a:miter lim="800000"/>
            <a:headEnd/>
            <a:tailEnd/>
          </a:ln>
        </p:spPr>
      </p:pic>
      <p:sp>
        <p:nvSpPr>
          <p:cNvPr id="3" name="Rectangle 2"/>
          <p:cNvSpPr/>
          <p:nvPr/>
        </p:nvSpPr>
        <p:spPr>
          <a:xfrm>
            <a:off x="3835400" y="5442717"/>
            <a:ext cx="6800850" cy="1200329"/>
          </a:xfrm>
          <a:prstGeom prst="rect">
            <a:avLst/>
          </a:prstGeom>
          <a:solidFill>
            <a:schemeClr val="accent4">
              <a:lumMod val="60000"/>
              <a:lumOff val="40000"/>
            </a:schemeClr>
          </a:solidFill>
        </p:spPr>
        <p:txBody>
          <a:bodyPr wrap="square">
            <a:spAutoFit/>
          </a:bodyPr>
          <a:lstStyle/>
          <a:p>
            <a:pPr algn="ctr">
              <a:spcBef>
                <a:spcPts val="1200"/>
              </a:spcBef>
            </a:pPr>
            <a:r>
              <a:rPr lang="en-US" sz="2400" u="sng" dirty="0">
                <a:cs typeface="Calibri"/>
              </a:rPr>
              <a:t>Monitoring</a:t>
            </a:r>
            <a:r>
              <a:rPr lang="en-US" sz="2400" dirty="0">
                <a:cs typeface="Calibri"/>
              </a:rPr>
              <a:t> is essential to track effectiveness of </a:t>
            </a:r>
            <a:r>
              <a:rPr lang="en-US" sz="2400" u="sng" dirty="0">
                <a:cs typeface="Calibri"/>
              </a:rPr>
              <a:t>all</a:t>
            </a:r>
            <a:r>
              <a:rPr lang="en-US" sz="2400" dirty="0">
                <a:cs typeface="Calibri"/>
              </a:rPr>
              <a:t> mitigation measures, such as avoidance, minimization, restoration measures and offsets!  </a:t>
            </a:r>
            <a:endParaRPr lang="en-GB" sz="2400" dirty="0">
              <a:cs typeface="Calibri"/>
            </a:endParaRPr>
          </a:p>
        </p:txBody>
      </p:sp>
    </p:spTree>
    <p:extLst>
      <p:ext uri="{BB962C8B-B14F-4D97-AF65-F5344CB8AC3E}">
        <p14:creationId xmlns:p14="http://schemas.microsoft.com/office/powerpoint/2010/main" val="387078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81622F-96FF-45BD-B9CE-9658F0CF7826}"/>
              </a:ext>
            </a:extLst>
          </p:cNvPr>
          <p:cNvSpPr/>
          <p:nvPr/>
        </p:nvSpPr>
        <p:spPr>
          <a:xfrm>
            <a:off x="-88900" y="700355"/>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C93AF2-21EE-47B1-B05E-825E5FED2A30}"/>
              </a:ext>
            </a:extLst>
          </p:cNvPr>
          <p:cNvSpPr txBox="1">
            <a:spLocks/>
          </p:cNvSpPr>
          <p:nvPr/>
        </p:nvSpPr>
        <p:spPr>
          <a:xfrm>
            <a:off x="903286" y="0"/>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Mitigation Hierarchy Module – Abstract</a:t>
            </a:r>
          </a:p>
        </p:txBody>
      </p:sp>
      <p:sp>
        <p:nvSpPr>
          <p:cNvPr id="8" name="Google Shape;266;p33">
            <a:extLst>
              <a:ext uri="{FF2B5EF4-FFF2-40B4-BE49-F238E27FC236}">
                <a16:creationId xmlns:a16="http://schemas.microsoft.com/office/drawing/2014/main" id="{C89388D4-5C45-41A6-9ED0-6C248A20033D}"/>
              </a:ext>
            </a:extLst>
          </p:cNvPr>
          <p:cNvSpPr/>
          <p:nvPr/>
        </p:nvSpPr>
        <p:spPr>
          <a:xfrm>
            <a:off x="477312" y="982176"/>
            <a:ext cx="11282888" cy="4893647"/>
          </a:xfrm>
          <a:prstGeom prst="rect">
            <a:avLst/>
          </a:prstGeom>
          <a:noFill/>
          <a:ln>
            <a:noFill/>
          </a:ln>
        </p:spPr>
        <p:txBody>
          <a:bodyPr spcFirstLastPara="1" wrap="square" lIns="91425" tIns="45700" rIns="91425" bIns="45700" anchor="t" anchorCtr="0">
            <a:noAutofit/>
          </a:bodyPr>
          <a:lstStyle/>
          <a:p>
            <a:r>
              <a:rPr lang="en-GB" sz="2400" dirty="0"/>
              <a:t>The mitigation hierarchy is one of the principal tools to enable governments and companies to reconcile development and biodiversity conservation goals.</a:t>
            </a:r>
          </a:p>
          <a:p>
            <a:endParaRPr lang="en-GB" sz="2400" dirty="0"/>
          </a:p>
          <a:p>
            <a:r>
              <a:rPr lang="en-GB" sz="2400" dirty="0"/>
              <a:t>This module explains the mitigation hierarchy, why it is useful and some of the key drivers for using it: law, project finance conditions, voluntary corporate commitments and the availability of practical tools for doing so.</a:t>
            </a:r>
          </a:p>
          <a:p>
            <a:endParaRPr lang="en-GB" sz="2400" dirty="0"/>
          </a:p>
          <a:p>
            <a:r>
              <a:rPr lang="en-GB" sz="2400" dirty="0"/>
              <a:t>It explains the first two steps in the mitigation hierarchy, including ‘avoidance’ (the most important step) and the second step: minimisation. It then covers restoration (the third step in the hierarchy) and the concept of ‘residual impacts’ (those left after avoidance, minimisation and restoration).  It explains the last step: ‘biodiversity offsets’ or compensation.  The module sets out three alternative end goals for applying the mitigation hierarchy: No Net Loss, Biodiversity Net Gain, and target-based compensation.</a:t>
            </a:r>
          </a:p>
          <a:p>
            <a:r>
              <a:rPr lang="en-GB" sz="2400" dirty="0"/>
              <a:t>  </a:t>
            </a:r>
          </a:p>
          <a:p>
            <a:r>
              <a:rPr lang="en-GB" sz="2400" dirty="0"/>
              <a:t>Finally, it explains the difference between offsets and compensation.</a:t>
            </a:r>
          </a:p>
          <a:p>
            <a:pPr defTabSz="914400">
              <a:buClr>
                <a:srgbClr val="000000"/>
              </a:buClr>
              <a:buFont typeface="Arial"/>
              <a:buNone/>
            </a:pPr>
            <a:endParaRPr sz="2400" kern="0" dirty="0">
              <a:solidFill>
                <a:srgbClr val="000000"/>
              </a:solidFill>
              <a:cs typeface="Arial"/>
              <a:sym typeface="Arial"/>
            </a:endParaRPr>
          </a:p>
        </p:txBody>
      </p:sp>
    </p:spTree>
    <p:extLst>
      <p:ext uri="{BB962C8B-B14F-4D97-AF65-F5344CB8AC3E}">
        <p14:creationId xmlns:p14="http://schemas.microsoft.com/office/powerpoint/2010/main" val="354870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p:tgtEl>
                                          <p:spTgt spid="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p:tgtEl>
                                          <p:spTgt spid="8">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 calcmode="lin" valueType="num">
                                      <p:cBhvr additive="base">
                                        <p:cTn id="22" dur="500"/>
                                        <p:tgtEl>
                                          <p:spTgt spid="8">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p:tgtEl>
                                          <p:spTgt spid="8">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3185" y="108786"/>
            <a:ext cx="8094722" cy="546625"/>
          </a:xfrm>
          <a:prstGeom prst="rect">
            <a:avLst/>
          </a:prstGeom>
          <a:noFill/>
        </p:spPr>
        <p:txBody>
          <a:bodyPr wrap="square" rtlCol="0">
            <a:spAutoFit/>
          </a:bodyPr>
          <a:lstStyle/>
          <a:p>
            <a:pPr algn="ctr" defTabSz="768111">
              <a:lnSpc>
                <a:spcPct val="80000"/>
              </a:lnSpc>
            </a:pPr>
            <a:r>
              <a:rPr lang="fr-FR" sz="3600" b="1" dirty="0" err="1">
                <a:solidFill>
                  <a:schemeClr val="bg1"/>
                </a:solidFill>
                <a:latin typeface="Calibri" panose="020F0502020204030204" pitchFamily="34" charset="0"/>
              </a:rPr>
              <a:t>Restoration</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29339" y="1771086"/>
            <a:ext cx="8338375" cy="3785652"/>
          </a:xfrm>
          <a:prstGeom prst="rect">
            <a:avLst/>
          </a:prstGeom>
          <a:noFill/>
        </p:spPr>
        <p:txBody>
          <a:bodyPr wrap="square" rtlCol="0">
            <a:spAutoFit/>
          </a:bodyPr>
          <a:lstStyle/>
          <a:p>
            <a:pPr marL="717550" indent="-717550" defTabSz="768111"/>
            <a:r>
              <a:rPr lang="fr-FR" sz="4000" b="1" dirty="0">
                <a:latin typeface="Calibri" panose="020F0502020204030204" pitchFamily="34" charset="0"/>
                <a:sym typeface="Symbol" panose="05050102010706020507" pitchFamily="18" charset="2"/>
              </a:rPr>
              <a:t> </a:t>
            </a:r>
            <a:r>
              <a:rPr lang="fr-FR" sz="4000" b="1" dirty="0" err="1">
                <a:latin typeface="Calibri" panose="020F0502020204030204" pitchFamily="34" charset="0"/>
              </a:rPr>
              <a:t>See</a:t>
            </a:r>
            <a:r>
              <a:rPr lang="fr-FR" sz="4000" b="1" dirty="0">
                <a:latin typeface="Calibri" panose="020F0502020204030204" pitchFamily="34" charset="0"/>
              </a:rPr>
              <a:t> the module on Key Concepts, </a:t>
            </a:r>
            <a:r>
              <a:rPr lang="fr-FR" sz="4000" b="1" dirty="0" err="1">
                <a:latin typeface="Calibri" panose="020F0502020204030204" pitchFamily="34" charset="0"/>
              </a:rPr>
              <a:t>especially</a:t>
            </a:r>
            <a:r>
              <a:rPr lang="fr-FR" sz="4000" b="1" dirty="0">
                <a:latin typeface="Calibri" panose="020F0502020204030204" pitchFamily="34" charset="0"/>
              </a:rPr>
              <a:t> ‘Will </a:t>
            </a:r>
            <a:r>
              <a:rPr lang="fr-FR" sz="4000" b="1" dirty="0" err="1">
                <a:latin typeface="Calibri" panose="020F0502020204030204" pitchFamily="34" charset="0"/>
              </a:rPr>
              <a:t>restoration</a:t>
            </a:r>
            <a:r>
              <a:rPr lang="fr-FR" sz="4000" b="1" dirty="0">
                <a:latin typeface="Calibri" panose="020F0502020204030204" pitchFamily="34" charset="0"/>
              </a:rPr>
              <a:t> </a:t>
            </a:r>
            <a:r>
              <a:rPr lang="fr-FR" sz="4000" b="1" dirty="0" err="1">
                <a:latin typeface="Calibri" panose="020F0502020204030204" pitchFamily="34" charset="0"/>
              </a:rPr>
              <a:t>result</a:t>
            </a:r>
            <a:r>
              <a:rPr lang="fr-FR" sz="4000" b="1" dirty="0">
                <a:latin typeface="Calibri" panose="020F0502020204030204" pitchFamily="34" charset="0"/>
              </a:rPr>
              <a:t> in gains for </a:t>
            </a:r>
            <a:r>
              <a:rPr lang="fr-FR" sz="4000" b="1" dirty="0" err="1">
                <a:latin typeface="Calibri" panose="020F0502020204030204" pitchFamily="34" charset="0"/>
              </a:rPr>
              <a:t>biodiversity</a:t>
            </a:r>
            <a:r>
              <a:rPr lang="fr-FR" sz="4000" b="1" dirty="0">
                <a:latin typeface="Calibri" panose="020F0502020204030204" pitchFamily="34" charset="0"/>
              </a:rPr>
              <a:t>?’</a:t>
            </a:r>
          </a:p>
          <a:p>
            <a:pPr marL="717550" indent="-717550" defTabSz="768111"/>
            <a:endParaRPr lang="fr-FR" sz="4000" b="1" dirty="0">
              <a:latin typeface="Calibri" panose="020F0502020204030204" pitchFamily="34" charset="0"/>
            </a:endParaRPr>
          </a:p>
          <a:p>
            <a:pPr marL="717550" indent="-717550" defTabSz="768111"/>
            <a:endParaRPr lang="fr-FR" sz="4000" b="1" dirty="0">
              <a:latin typeface="Calibri" panose="020F0502020204030204" pitchFamily="34" charset="0"/>
            </a:endParaRPr>
          </a:p>
          <a:p>
            <a:pPr marL="717550" indent="-717550" defTabSz="768111"/>
            <a:endParaRPr lang="fr-FR" sz="4000" b="1" dirty="0">
              <a:latin typeface="Calibri" panose="020F0502020204030204" pitchFamily="34" charset="0"/>
            </a:endParaRPr>
          </a:p>
        </p:txBody>
      </p:sp>
    </p:spTree>
    <p:extLst>
      <p:ext uri="{BB962C8B-B14F-4D97-AF65-F5344CB8AC3E}">
        <p14:creationId xmlns:p14="http://schemas.microsoft.com/office/powerpoint/2010/main" val="327753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614196" y="882965"/>
            <a:ext cx="9181321" cy="5254799"/>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endParaRPr lang="en-US" dirty="0"/>
          </a:p>
          <a:p>
            <a:pPr marL="0" indent="0">
              <a:buNone/>
            </a:pPr>
            <a:r>
              <a:rPr lang="en-US" b="1" dirty="0"/>
              <a:t>Residual impacts </a:t>
            </a:r>
            <a:r>
              <a:rPr lang="en-US" dirty="0"/>
              <a:t>are the impacts that remain </a:t>
            </a:r>
            <a:r>
              <a:rPr lang="en-US" b="1" dirty="0"/>
              <a:t>AFTER</a:t>
            </a:r>
            <a:r>
              <a:rPr lang="en-US" dirty="0"/>
              <a:t> avoidance, </a:t>
            </a:r>
            <a:r>
              <a:rPr lang="en-US" dirty="0" err="1"/>
              <a:t>minimisation</a:t>
            </a:r>
            <a:r>
              <a:rPr lang="en-US" dirty="0"/>
              <a:t>, rehabilitation/restoration activities have been implemented. The objective of the offset or compensation is to address the residual impacts.</a:t>
            </a:r>
          </a:p>
          <a:p>
            <a:pPr marL="0" indent="0">
              <a:buNone/>
            </a:pPr>
            <a:endParaRPr lang="en-US" sz="1000" dirty="0"/>
          </a:p>
          <a:p>
            <a:pPr marL="0" indent="0" algn="ctr">
              <a:buNone/>
            </a:pPr>
            <a:r>
              <a:rPr lang="en-US" sz="2200" b="1" dirty="0"/>
              <a:t>Avoid </a:t>
            </a:r>
            <a:r>
              <a:rPr lang="en-US" sz="2200" b="1" dirty="0">
                <a:sym typeface="Wingdings"/>
              </a:rPr>
              <a:t> </a:t>
            </a:r>
            <a:r>
              <a:rPr lang="en-US" sz="2200" b="1" dirty="0" err="1">
                <a:sym typeface="Wingdings"/>
              </a:rPr>
              <a:t>Minimise</a:t>
            </a:r>
            <a:r>
              <a:rPr lang="en-US" sz="2200" b="1" dirty="0">
                <a:sym typeface="Wingdings"/>
              </a:rPr>
              <a:t>  Rehabilitate/Restore  Offset Residual Impacts</a:t>
            </a:r>
            <a:endParaRPr lang="en-US" sz="2200" b="1" dirty="0"/>
          </a:p>
        </p:txBody>
      </p:sp>
      <p:pic>
        <p:nvPicPr>
          <p:cNvPr id="2" name="Picture 1">
            <a:extLst>
              <a:ext uri="{FF2B5EF4-FFF2-40B4-BE49-F238E27FC236}">
                <a16:creationId xmlns:a16="http://schemas.microsoft.com/office/drawing/2014/main" id="{ED03B429-B509-4AC3-B0B1-4E7D19833E57}"/>
              </a:ext>
            </a:extLst>
          </p:cNvPr>
          <p:cNvPicPr>
            <a:picLocks noChangeAspect="1"/>
          </p:cNvPicPr>
          <p:nvPr/>
        </p:nvPicPr>
        <p:blipFill>
          <a:blip r:embed="rId3"/>
          <a:stretch>
            <a:fillRect/>
          </a:stretch>
        </p:blipFill>
        <p:spPr>
          <a:xfrm>
            <a:off x="7062228" y="4606522"/>
            <a:ext cx="3367617" cy="1933932"/>
          </a:xfrm>
          <a:prstGeom prst="rect">
            <a:avLst/>
          </a:prstGeom>
        </p:spPr>
      </p:pic>
      <p:sp>
        <p:nvSpPr>
          <p:cNvPr id="52231" name="Text Box 6"/>
          <p:cNvSpPr txBox="1">
            <a:spLocks noChangeArrowheads="1"/>
          </p:cNvSpPr>
          <p:nvPr/>
        </p:nvSpPr>
        <p:spPr bwMode="auto">
          <a:xfrm>
            <a:off x="2512242" y="107009"/>
            <a:ext cx="7315200" cy="535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000000"/>
                </a:solidFill>
                <a:latin typeface="Arial" charset="0"/>
                <a:ea typeface="ＭＳ Ｐゴシック" charset="0"/>
                <a:cs typeface="ＭＳ Ｐゴシック" charset="0"/>
              </a:defRPr>
            </a:lvl1pPr>
            <a:lvl2pPr marL="742950" indent="-285750" eaLnBrk="0" hangingPunct="0">
              <a:defRPr sz="2800" b="1">
                <a:solidFill>
                  <a:srgbClr val="000000"/>
                </a:solidFill>
                <a:latin typeface="Arial" charset="0"/>
                <a:ea typeface="ＭＳ Ｐゴシック" charset="0"/>
              </a:defRPr>
            </a:lvl2pPr>
            <a:lvl3pPr marL="1143000" indent="-228600" eaLnBrk="0" hangingPunct="0">
              <a:defRPr sz="2800" b="1">
                <a:solidFill>
                  <a:srgbClr val="000000"/>
                </a:solidFill>
                <a:latin typeface="Arial" charset="0"/>
                <a:ea typeface="ＭＳ Ｐゴシック" charset="0"/>
              </a:defRPr>
            </a:lvl3pPr>
            <a:lvl4pPr marL="1600200" indent="-228600" eaLnBrk="0" hangingPunct="0">
              <a:defRPr sz="2800" b="1">
                <a:solidFill>
                  <a:srgbClr val="000000"/>
                </a:solidFill>
                <a:latin typeface="Arial" charset="0"/>
                <a:ea typeface="ＭＳ Ｐゴシック" charset="0"/>
              </a:defRPr>
            </a:lvl4pPr>
            <a:lvl5pPr marL="2057400" indent="-228600" eaLnBrk="0" hangingPunct="0">
              <a:defRPr sz="2800" b="1">
                <a:solidFill>
                  <a:srgbClr val="000000"/>
                </a:solidFill>
                <a:latin typeface="Arial" charset="0"/>
                <a:ea typeface="ＭＳ Ｐゴシック" charset="0"/>
              </a:defRPr>
            </a:lvl5pPr>
            <a:lvl6pPr marL="2514600" indent="-228600" eaLnBrk="0" fontAlgn="base" hangingPunct="0">
              <a:spcBef>
                <a:spcPct val="0"/>
              </a:spcBef>
              <a:spcAft>
                <a:spcPct val="0"/>
              </a:spcAft>
              <a:defRPr sz="2800" b="1">
                <a:solidFill>
                  <a:srgbClr val="000000"/>
                </a:solidFill>
                <a:latin typeface="Arial" charset="0"/>
                <a:ea typeface="ＭＳ Ｐゴシック" charset="0"/>
              </a:defRPr>
            </a:lvl6pPr>
            <a:lvl7pPr marL="2971800" indent="-228600" eaLnBrk="0" fontAlgn="base" hangingPunct="0">
              <a:spcBef>
                <a:spcPct val="0"/>
              </a:spcBef>
              <a:spcAft>
                <a:spcPct val="0"/>
              </a:spcAft>
              <a:defRPr sz="2800" b="1">
                <a:solidFill>
                  <a:srgbClr val="000000"/>
                </a:solidFill>
                <a:latin typeface="Arial" charset="0"/>
                <a:ea typeface="ＭＳ Ｐゴシック" charset="0"/>
              </a:defRPr>
            </a:lvl7pPr>
            <a:lvl8pPr marL="3429000" indent="-228600" eaLnBrk="0" fontAlgn="base" hangingPunct="0">
              <a:spcBef>
                <a:spcPct val="0"/>
              </a:spcBef>
              <a:spcAft>
                <a:spcPct val="0"/>
              </a:spcAft>
              <a:defRPr sz="2800" b="1">
                <a:solidFill>
                  <a:srgbClr val="000000"/>
                </a:solidFill>
                <a:latin typeface="Arial" charset="0"/>
                <a:ea typeface="ＭＳ Ｐゴシック" charset="0"/>
              </a:defRPr>
            </a:lvl8pPr>
            <a:lvl9pPr marL="3886200" indent="-228600" eaLnBrk="0" fontAlgn="base" hangingPunct="0">
              <a:spcBef>
                <a:spcPct val="0"/>
              </a:spcBef>
              <a:spcAft>
                <a:spcPct val="0"/>
              </a:spcAft>
              <a:defRPr sz="2800" b="1">
                <a:solidFill>
                  <a:srgbClr val="000000"/>
                </a:solidFill>
                <a:latin typeface="Arial" charset="0"/>
                <a:ea typeface="ＭＳ Ｐゴシック" charset="0"/>
              </a:defRPr>
            </a:lvl9pPr>
          </a:lstStyle>
          <a:p>
            <a:pPr algn="ctr">
              <a:lnSpc>
                <a:spcPct val="90000"/>
              </a:lnSpc>
            </a:pPr>
            <a:r>
              <a:rPr lang="en-US" sz="3200" dirty="0">
                <a:solidFill>
                  <a:schemeClr val="bg1"/>
                </a:solidFill>
                <a:latin typeface="Calibri"/>
                <a:cs typeface="Calibri"/>
              </a:rPr>
              <a:t>Residual Impacts</a:t>
            </a:r>
          </a:p>
        </p:txBody>
      </p:sp>
      <p:sp>
        <p:nvSpPr>
          <p:cNvPr id="7" name="Oval 6"/>
          <p:cNvSpPr/>
          <p:nvPr/>
        </p:nvSpPr>
        <p:spPr>
          <a:xfrm>
            <a:off x="8345717" y="5341260"/>
            <a:ext cx="508000" cy="46445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a:off x="8534400" y="3737422"/>
            <a:ext cx="0" cy="73152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43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Mitigation </a:t>
            </a:r>
            <a:r>
              <a:rPr lang="fr-FR" sz="3600" b="1" dirty="0" err="1">
                <a:solidFill>
                  <a:schemeClr val="bg1"/>
                </a:solidFill>
                <a:latin typeface="Calibri" panose="020F0502020204030204" pitchFamily="34" charset="0"/>
              </a:rPr>
              <a:t>hierarchy</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46511" y="2771345"/>
            <a:ext cx="8338375" cy="707886"/>
          </a:xfrm>
          <a:prstGeom prst="rect">
            <a:avLst/>
          </a:prstGeom>
          <a:noFill/>
        </p:spPr>
        <p:txBody>
          <a:bodyPr wrap="square" rtlCol="0">
            <a:spAutoFit/>
          </a:bodyPr>
          <a:lstStyle/>
          <a:p>
            <a:pPr algn="ctr" defTabSz="768111"/>
            <a:r>
              <a:rPr lang="fr-FR" sz="4000" b="1" dirty="0" err="1">
                <a:latin typeface="Calibri" panose="020F0502020204030204" pitchFamily="34" charset="0"/>
              </a:rPr>
              <a:t>Biodiversity</a:t>
            </a:r>
            <a:r>
              <a:rPr lang="fr-FR" sz="4000" b="1" dirty="0">
                <a:latin typeface="Calibri" panose="020F0502020204030204" pitchFamily="34" charset="0"/>
              </a:rPr>
              <a:t> offsets</a:t>
            </a:r>
          </a:p>
        </p:txBody>
      </p:sp>
    </p:spTree>
    <p:extLst>
      <p:ext uri="{BB962C8B-B14F-4D97-AF65-F5344CB8AC3E}">
        <p14:creationId xmlns:p14="http://schemas.microsoft.com/office/powerpoint/2010/main" val="10808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9"/>
          <p:cNvSpPr/>
          <p:nvPr/>
        </p:nvSpPr>
        <p:spPr>
          <a:xfrm>
            <a:off x="438150" y="1112985"/>
            <a:ext cx="5708650" cy="3979715"/>
          </a:xfrm>
          <a:prstGeom prst="rect">
            <a:avLst/>
          </a:prstGeom>
          <a:noFill/>
          <a:ln>
            <a:noFill/>
          </a:ln>
        </p:spPr>
        <p:txBody>
          <a:bodyPr spcFirstLastPara="1" wrap="square" lIns="91425" tIns="45700" rIns="91425" bIns="45700" anchor="t" anchorCtr="0">
            <a:noAutofit/>
          </a:bodyPr>
          <a:lstStyle/>
          <a:p>
            <a:pPr algn="just">
              <a:lnSpc>
                <a:spcPct val="120000"/>
              </a:lnSpc>
            </a:pPr>
            <a:r>
              <a:rPr lang="en-US" sz="2000" dirty="0">
                <a:solidFill>
                  <a:srgbClr val="000000"/>
                </a:solidFill>
                <a:latin typeface="Arial"/>
                <a:ea typeface="Arial"/>
                <a:cs typeface="Arial"/>
                <a:sym typeface="Arial"/>
              </a:rPr>
              <a:t>Biodiversity offsets are </a:t>
            </a:r>
            <a:r>
              <a:rPr lang="en-US" sz="2000" dirty="0">
                <a:solidFill>
                  <a:srgbClr val="0000FF"/>
                </a:solidFill>
                <a:latin typeface="Arial"/>
                <a:ea typeface="Arial"/>
                <a:cs typeface="Arial"/>
                <a:sym typeface="Arial"/>
              </a:rPr>
              <a:t>measurable conservation outcomes </a:t>
            </a:r>
            <a:r>
              <a:rPr lang="en-US" sz="2000" dirty="0">
                <a:solidFill>
                  <a:srgbClr val="000000"/>
                </a:solidFill>
                <a:latin typeface="Arial"/>
                <a:ea typeface="Arial"/>
                <a:cs typeface="Arial"/>
                <a:sym typeface="Arial"/>
              </a:rPr>
              <a:t>resulting from actions designed to compensate for </a:t>
            </a:r>
            <a:r>
              <a:rPr lang="en-US" sz="2000" dirty="0">
                <a:solidFill>
                  <a:srgbClr val="0000FF"/>
                </a:solidFill>
                <a:latin typeface="Arial"/>
                <a:ea typeface="Arial"/>
                <a:cs typeface="Arial"/>
                <a:sym typeface="Arial"/>
              </a:rPr>
              <a:t>significant residual adverse biodiversity impacts </a:t>
            </a:r>
            <a:r>
              <a:rPr lang="en-US" sz="2000" dirty="0">
                <a:solidFill>
                  <a:srgbClr val="000000"/>
                </a:solidFill>
                <a:latin typeface="Arial"/>
                <a:ea typeface="Arial"/>
                <a:cs typeface="Arial"/>
                <a:sym typeface="Arial"/>
              </a:rPr>
              <a:t>due to project development after appropriate avoidance, </a:t>
            </a:r>
            <a:r>
              <a:rPr lang="en-US" sz="2000" dirty="0" err="1">
                <a:solidFill>
                  <a:srgbClr val="000000"/>
                </a:solidFill>
                <a:latin typeface="Arial"/>
                <a:ea typeface="Arial"/>
                <a:cs typeface="Arial"/>
                <a:sym typeface="Arial"/>
              </a:rPr>
              <a:t>minimisation</a:t>
            </a:r>
            <a:r>
              <a:rPr lang="en-US" sz="2000" dirty="0">
                <a:solidFill>
                  <a:srgbClr val="000000"/>
                </a:solidFill>
                <a:latin typeface="Arial"/>
                <a:ea typeface="Arial"/>
                <a:cs typeface="Arial"/>
                <a:sym typeface="Arial"/>
              </a:rPr>
              <a:t> and restoration measures have been taken.  </a:t>
            </a:r>
            <a:endParaRPr sz="2000" dirty="0"/>
          </a:p>
          <a:p>
            <a:pPr>
              <a:lnSpc>
                <a:spcPct val="120000"/>
              </a:lnSpc>
              <a:spcBef>
                <a:spcPts val="600"/>
              </a:spcBef>
            </a:pPr>
            <a:endParaRPr sz="1000" dirty="0">
              <a:solidFill>
                <a:srgbClr val="000000"/>
              </a:solidFill>
              <a:latin typeface="Arial"/>
              <a:ea typeface="Arial"/>
              <a:cs typeface="Arial"/>
              <a:sym typeface="Arial"/>
            </a:endParaRPr>
          </a:p>
          <a:p>
            <a:pPr algn="just">
              <a:lnSpc>
                <a:spcPct val="120000"/>
              </a:lnSpc>
              <a:spcBef>
                <a:spcPts val="600"/>
              </a:spcBef>
            </a:pPr>
            <a:r>
              <a:rPr lang="en-US" sz="2000" dirty="0">
                <a:solidFill>
                  <a:srgbClr val="000000"/>
                </a:solidFill>
                <a:latin typeface="Arial"/>
                <a:ea typeface="Arial"/>
                <a:cs typeface="Arial"/>
                <a:sym typeface="Arial"/>
              </a:rPr>
              <a:t>The goal of biodiversity offsets is to achieve </a:t>
            </a:r>
            <a:r>
              <a:rPr lang="en-US" sz="2000" dirty="0">
                <a:solidFill>
                  <a:srgbClr val="0000FF"/>
                </a:solidFill>
                <a:latin typeface="Arial"/>
                <a:ea typeface="Arial"/>
                <a:cs typeface="Arial"/>
                <a:sym typeface="Arial"/>
              </a:rPr>
              <a:t>no net loss</a:t>
            </a:r>
            <a:r>
              <a:rPr lang="en-US" sz="2000" dirty="0">
                <a:solidFill>
                  <a:srgbClr val="C0504D"/>
                </a:solidFill>
                <a:latin typeface="Arial"/>
                <a:ea typeface="Arial"/>
                <a:cs typeface="Arial"/>
                <a:sym typeface="Arial"/>
              </a:rPr>
              <a:t> </a:t>
            </a:r>
            <a:r>
              <a:rPr lang="en-US" sz="2000" dirty="0">
                <a:solidFill>
                  <a:srgbClr val="000000"/>
                </a:solidFill>
                <a:latin typeface="Arial"/>
                <a:ea typeface="Arial"/>
                <a:cs typeface="Arial"/>
                <a:sym typeface="Arial"/>
              </a:rPr>
              <a:t>or </a:t>
            </a:r>
            <a:r>
              <a:rPr lang="en-US" sz="2000" dirty="0">
                <a:solidFill>
                  <a:srgbClr val="0000FF"/>
                </a:solidFill>
                <a:latin typeface="Arial"/>
                <a:ea typeface="Arial"/>
                <a:cs typeface="Arial"/>
                <a:sym typeface="Arial"/>
              </a:rPr>
              <a:t>a net gain </a:t>
            </a:r>
            <a:r>
              <a:rPr lang="en-US" sz="2000" dirty="0">
                <a:solidFill>
                  <a:srgbClr val="000000"/>
                </a:solidFill>
                <a:latin typeface="Arial"/>
                <a:ea typeface="Arial"/>
                <a:cs typeface="Arial"/>
                <a:sym typeface="Arial"/>
              </a:rPr>
              <a:t>of biodiversity </a:t>
            </a:r>
            <a:r>
              <a:rPr lang="en-US" sz="2000" dirty="0">
                <a:solidFill>
                  <a:srgbClr val="0000FF"/>
                </a:solidFill>
                <a:latin typeface="Arial"/>
                <a:ea typeface="Arial"/>
                <a:cs typeface="Arial"/>
                <a:sym typeface="Arial"/>
              </a:rPr>
              <a:t>on the ground </a:t>
            </a:r>
            <a:r>
              <a:rPr lang="en-US" sz="2000" dirty="0">
                <a:solidFill>
                  <a:srgbClr val="000000"/>
                </a:solidFill>
                <a:latin typeface="Arial"/>
                <a:ea typeface="Arial"/>
                <a:cs typeface="Arial"/>
                <a:sym typeface="Arial"/>
              </a:rPr>
              <a:t>with respect to </a:t>
            </a:r>
            <a:r>
              <a:rPr lang="en-US" sz="2000" dirty="0">
                <a:solidFill>
                  <a:srgbClr val="0000FF"/>
                </a:solidFill>
                <a:latin typeface="Arial"/>
                <a:ea typeface="Arial"/>
                <a:cs typeface="Arial"/>
                <a:sym typeface="Arial"/>
              </a:rPr>
              <a:t>species composition, habitat structure, ecosystem function and people’s use and cultural values </a:t>
            </a:r>
            <a:r>
              <a:rPr lang="en-US" sz="2000" dirty="0">
                <a:solidFill>
                  <a:srgbClr val="000000"/>
                </a:solidFill>
                <a:latin typeface="Arial"/>
                <a:ea typeface="Arial"/>
                <a:cs typeface="Arial"/>
                <a:sym typeface="Arial"/>
              </a:rPr>
              <a:t>associated with biodiversity. </a:t>
            </a:r>
            <a:endParaRPr sz="2000" dirty="0"/>
          </a:p>
        </p:txBody>
      </p:sp>
      <p:pic>
        <p:nvPicPr>
          <p:cNvPr id="449" name="Google Shape;449;p29"/>
          <p:cNvPicPr preferRelativeResize="0"/>
          <p:nvPr/>
        </p:nvPicPr>
        <p:blipFill rotWithShape="1">
          <a:blip r:embed="rId3">
            <a:alphaModFix/>
          </a:blip>
          <a:srcRect/>
          <a:stretch/>
        </p:blipFill>
        <p:spPr>
          <a:xfrm>
            <a:off x="9471518" y="1169288"/>
            <a:ext cx="1135663" cy="700543"/>
          </a:xfrm>
          <a:prstGeom prst="rect">
            <a:avLst/>
          </a:prstGeom>
          <a:noFill/>
          <a:ln>
            <a:noFill/>
          </a:ln>
        </p:spPr>
      </p:pic>
      <p:sp>
        <p:nvSpPr>
          <p:cNvPr id="450" name="Google Shape;450;p29"/>
          <p:cNvSpPr txBox="1"/>
          <p:nvPr/>
        </p:nvSpPr>
        <p:spPr>
          <a:xfrm>
            <a:off x="3084268" y="116160"/>
            <a:ext cx="5761452" cy="762000"/>
          </a:xfrm>
          <a:prstGeom prst="rect">
            <a:avLst/>
          </a:prstGeom>
          <a:noFill/>
          <a:ln>
            <a:noFill/>
          </a:ln>
        </p:spPr>
        <p:txBody>
          <a:bodyPr spcFirstLastPara="1" wrap="square" lIns="91425" tIns="45700" rIns="91425" bIns="45700" anchor="t" anchorCtr="0">
            <a:noAutofit/>
          </a:bodyPr>
          <a:lstStyle/>
          <a:p>
            <a:pPr>
              <a:lnSpc>
                <a:spcPct val="90000"/>
              </a:lnSpc>
              <a:buClr>
                <a:schemeClr val="lt1"/>
              </a:buClr>
              <a:buSzPts val="2800"/>
            </a:pPr>
            <a:r>
              <a:rPr lang="en-US" sz="2800" b="1" dirty="0">
                <a:solidFill>
                  <a:schemeClr val="lt1"/>
                </a:solidFill>
                <a:latin typeface="Arial"/>
                <a:ea typeface="Arial"/>
                <a:cs typeface="Arial"/>
                <a:sym typeface="Arial"/>
              </a:rPr>
              <a:t>What are biodiversity offsets?</a:t>
            </a:r>
            <a:endParaRPr sz="2800" b="1" dirty="0">
              <a:solidFill>
                <a:schemeClr val="lt1"/>
              </a:solidFill>
              <a:latin typeface="Arial"/>
              <a:ea typeface="Arial"/>
              <a:cs typeface="Arial"/>
              <a:sym typeface="Arial"/>
            </a:endParaRPr>
          </a:p>
        </p:txBody>
      </p:sp>
      <p:sp>
        <p:nvSpPr>
          <p:cNvPr id="451" name="Google Shape;451;p29"/>
          <p:cNvSpPr txBox="1">
            <a:spLocks noGrp="1"/>
          </p:cNvSpPr>
          <p:nvPr>
            <p:ph type="sldNum" idx="12"/>
          </p:nvPr>
        </p:nvSpPr>
        <p:spPr>
          <a:xfrm>
            <a:off x="7981950" y="6356352"/>
            <a:ext cx="20574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a:solidFill>
                  <a:srgbClr val="888888"/>
                </a:solidFill>
              </a:rPr>
              <a:pPr/>
              <a:t>23</a:t>
            </a:fld>
            <a:endParaRPr>
              <a:solidFill>
                <a:srgbClr val="888888"/>
              </a:solidFill>
            </a:endParaRPr>
          </a:p>
        </p:txBody>
      </p:sp>
      <p:sp>
        <p:nvSpPr>
          <p:cNvPr id="7" name="Rectangle 6"/>
          <p:cNvSpPr/>
          <p:nvPr/>
        </p:nvSpPr>
        <p:spPr>
          <a:xfrm>
            <a:off x="3353073" y="5878613"/>
            <a:ext cx="3943078" cy="600164"/>
          </a:xfrm>
          <a:prstGeom prst="rect">
            <a:avLst/>
          </a:prstGeom>
        </p:spPr>
        <p:txBody>
          <a:bodyPr wrap="square">
            <a:spAutoFit/>
          </a:bodyPr>
          <a:lstStyle/>
          <a:p>
            <a:pPr>
              <a:spcBef>
                <a:spcPts val="600"/>
              </a:spcBef>
            </a:pPr>
            <a:r>
              <a:rPr lang="en-US" sz="1400" dirty="0">
                <a:solidFill>
                  <a:srgbClr val="00B0F0"/>
                </a:solidFill>
              </a:rPr>
              <a:t>Source: </a:t>
            </a:r>
            <a:r>
              <a:rPr lang="en-GB" sz="1400" dirty="0">
                <a:solidFill>
                  <a:srgbClr val="00B0F0"/>
                </a:solidFill>
              </a:rPr>
              <a:t>BBOP. Principles 2009 and Standard 2012.</a:t>
            </a:r>
          </a:p>
          <a:p>
            <a:pPr>
              <a:spcBef>
                <a:spcPts val="600"/>
              </a:spcBef>
            </a:pPr>
            <a:endParaRPr lang="en-US" sz="1400" dirty="0">
              <a:solidFill>
                <a:srgbClr val="00B0F0"/>
              </a:solidFill>
            </a:endParaRPr>
          </a:p>
        </p:txBody>
      </p:sp>
      <p:sp>
        <p:nvSpPr>
          <p:cNvPr id="8" name="Rectangle 7"/>
          <p:cNvSpPr/>
          <p:nvPr/>
        </p:nvSpPr>
        <p:spPr>
          <a:xfrm>
            <a:off x="3353073" y="6178695"/>
            <a:ext cx="3701334" cy="369332"/>
          </a:xfrm>
          <a:prstGeom prst="rect">
            <a:avLst/>
          </a:prstGeom>
        </p:spPr>
        <p:txBody>
          <a:bodyPr wrap="none">
            <a:spAutoFit/>
          </a:bodyPr>
          <a:lstStyle/>
          <a:p>
            <a:r>
              <a:rPr lang="en-GB" dirty="0">
                <a:hlinkClick r:id="rId4"/>
              </a:rPr>
              <a:t>https://www.forest-trends.org/bbop/</a:t>
            </a:r>
            <a:endParaRPr lang="fr-FR" dirty="0"/>
          </a:p>
        </p:txBody>
      </p:sp>
      <p:pic>
        <p:nvPicPr>
          <p:cNvPr id="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241809">
            <a:off x="8745211" y="2910077"/>
            <a:ext cx="2173944" cy="28104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1198196">
            <a:off x="6753460" y="2003070"/>
            <a:ext cx="2472063" cy="31953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699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02102A-A7C1-4D8D-88FB-E7C42374F2D1}"/>
              </a:ext>
            </a:extLst>
          </p:cNvPr>
          <p:cNvSpPr/>
          <p:nvPr/>
        </p:nvSpPr>
        <p:spPr>
          <a:xfrm>
            <a:off x="-142875" y="787843"/>
            <a:ext cx="12744450" cy="617493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6"/>
          <p:cNvSpPr txBox="1">
            <a:spLocks noChangeArrowheads="1"/>
          </p:cNvSpPr>
          <p:nvPr/>
        </p:nvSpPr>
        <p:spPr bwMode="auto">
          <a:xfrm>
            <a:off x="800099" y="95250"/>
            <a:ext cx="9420225"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b="1" dirty="0"/>
              <a:t>All about offsets</a:t>
            </a:r>
          </a:p>
        </p:txBody>
      </p:sp>
      <p:sp>
        <p:nvSpPr>
          <p:cNvPr id="5" name="Rectangle 4"/>
          <p:cNvSpPr/>
          <p:nvPr/>
        </p:nvSpPr>
        <p:spPr>
          <a:xfrm>
            <a:off x="518591" y="927669"/>
            <a:ext cx="10920933" cy="1892826"/>
          </a:xfrm>
          <a:prstGeom prst="rect">
            <a:avLst/>
          </a:prstGeom>
        </p:spPr>
        <p:txBody>
          <a:bodyPr wrap="square">
            <a:spAutoFit/>
          </a:bodyPr>
          <a:lstStyle/>
          <a:p>
            <a:pPr>
              <a:spcBef>
                <a:spcPts val="600"/>
              </a:spcBef>
            </a:pPr>
            <a:r>
              <a:rPr lang="en-US" dirty="0"/>
              <a:t>Biodiversity offsets are a rich and controversial topic.  This table lists some of the key issues associated with biodiversity offsets and which COMBO training modules and sources of information cover them.</a:t>
            </a:r>
          </a:p>
          <a:p>
            <a:pPr>
              <a:spcBef>
                <a:spcPts val="600"/>
              </a:spcBef>
            </a:pPr>
            <a:endParaRPr lang="en-US" sz="800" dirty="0"/>
          </a:p>
          <a:p>
            <a:pPr>
              <a:spcBef>
                <a:spcPts val="600"/>
              </a:spcBef>
            </a:pPr>
            <a:r>
              <a:rPr lang="fr-FR" sz="4000" b="1" dirty="0">
                <a:latin typeface="Calibri" panose="020F0502020204030204" pitchFamily="34" charset="0"/>
                <a:sym typeface="Symbol" panose="05050102010706020507" pitchFamily="18" charset="2"/>
              </a:rPr>
              <a:t> </a:t>
            </a:r>
            <a:r>
              <a:rPr lang="fr-FR" sz="4000" b="1" dirty="0" err="1">
                <a:latin typeface="Calibri" panose="020F0502020204030204" pitchFamily="34" charset="0"/>
              </a:rPr>
              <a:t>See</a:t>
            </a:r>
            <a:r>
              <a:rPr lang="fr-FR" sz="4000" b="1" dirty="0">
                <a:latin typeface="Calibri" panose="020F0502020204030204" pitchFamily="34" charset="0"/>
              </a:rPr>
              <a:t> the </a:t>
            </a:r>
            <a:r>
              <a:rPr lang="fr-FR" sz="4000" b="1" dirty="0" err="1">
                <a:latin typeface="Calibri" panose="020F0502020204030204" pitchFamily="34" charset="0"/>
              </a:rPr>
              <a:t>following</a:t>
            </a:r>
            <a:r>
              <a:rPr lang="fr-FR" sz="4000" b="1" dirty="0">
                <a:latin typeface="Calibri" panose="020F0502020204030204" pitchFamily="34" charset="0"/>
              </a:rPr>
              <a:t> modules for more </a:t>
            </a:r>
            <a:r>
              <a:rPr lang="fr-FR" sz="4000" b="1" dirty="0" err="1">
                <a:latin typeface="Calibri" panose="020F0502020204030204" pitchFamily="34" charset="0"/>
              </a:rPr>
              <a:t>detail</a:t>
            </a:r>
            <a:endParaRPr lang="fr-FR" sz="4000" b="1" dirty="0">
              <a:latin typeface="Calibri" panose="020F0502020204030204" pitchFamily="34" charset="0"/>
            </a:endParaRPr>
          </a:p>
          <a:p>
            <a:pPr>
              <a:spcBef>
                <a:spcPts val="600"/>
              </a:spcBef>
            </a:pPr>
            <a:endParaRPr lang="en-US" dirty="0"/>
          </a:p>
        </p:txBody>
      </p:sp>
      <p:graphicFrame>
        <p:nvGraphicFramePr>
          <p:cNvPr id="3" name="Table 2"/>
          <p:cNvGraphicFramePr>
            <a:graphicFrameLocks noGrp="1"/>
          </p:cNvGraphicFramePr>
          <p:nvPr>
            <p:extLst/>
          </p:nvPr>
        </p:nvGraphicFramePr>
        <p:xfrm>
          <a:off x="711199" y="2529240"/>
          <a:ext cx="11046692" cy="4341781"/>
        </p:xfrm>
        <a:graphic>
          <a:graphicData uri="http://schemas.openxmlformats.org/drawingml/2006/table">
            <a:tbl>
              <a:tblPr firstRow="1" bandRow="1">
                <a:tableStyleId>{93296810-A885-4BE3-A3E7-6D5BEEA58F35}</a:tableStyleId>
              </a:tblPr>
              <a:tblGrid>
                <a:gridCol w="5523346">
                  <a:extLst>
                    <a:ext uri="{9D8B030D-6E8A-4147-A177-3AD203B41FA5}">
                      <a16:colId xmlns:a16="http://schemas.microsoft.com/office/drawing/2014/main" val="20000"/>
                    </a:ext>
                  </a:extLst>
                </a:gridCol>
                <a:gridCol w="5523346">
                  <a:extLst>
                    <a:ext uri="{9D8B030D-6E8A-4147-A177-3AD203B41FA5}">
                      <a16:colId xmlns:a16="http://schemas.microsoft.com/office/drawing/2014/main" val="3366723002"/>
                    </a:ext>
                  </a:extLst>
                </a:gridCol>
              </a:tblGrid>
              <a:tr h="385123">
                <a:tc>
                  <a:txBody>
                    <a:bodyPr/>
                    <a:lstStyle/>
                    <a:p>
                      <a:r>
                        <a:rPr lang="en-US" dirty="0"/>
                        <a:t>Issue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Module</a:t>
                      </a:r>
                      <a:r>
                        <a:rPr lang="en-US" baseline="0" dirty="0" smtClean="0"/>
                        <a:t> and/or source of information on that issue</a:t>
                      </a:r>
                      <a:endParaRPr lang="en-US" dirty="0" smtClean="0"/>
                    </a:p>
                  </a:txBody>
                  <a:tcPr/>
                </a:tc>
                <a:extLst>
                  <a:ext uri="{0D108BD9-81ED-4DB2-BD59-A6C34878D82A}">
                    <a16:rowId xmlns:a16="http://schemas.microsoft.com/office/drawing/2014/main" val="10000"/>
                  </a:ext>
                </a:extLst>
              </a:tr>
              <a:tr h="550176">
                <a:tc>
                  <a:txBody>
                    <a:bodyPr/>
                    <a:lstStyle/>
                    <a:p>
                      <a:r>
                        <a:rPr lang="en-US" dirty="0"/>
                        <a:t>Need</a:t>
                      </a:r>
                      <a:r>
                        <a:rPr lang="en-US" baseline="0" dirty="0"/>
                        <a:t> for biodiversity offsets and their role in society</a:t>
                      </a:r>
                      <a:endParaRPr lang="en-US" dirty="0"/>
                    </a:p>
                  </a:txBody>
                  <a:tcPr/>
                </a:tc>
                <a:tc>
                  <a:txBody>
                    <a:bodyPr/>
                    <a:lstStyle/>
                    <a:p>
                      <a:pPr marL="0" algn="l" defTabSz="914400" rtl="0" eaLnBrk="1" latinLnBrk="0" hangingPunct="1"/>
                      <a:r>
                        <a:rPr lang="en-US" sz="1800" kern="1200" dirty="0">
                          <a:solidFill>
                            <a:schemeClr val="dk1"/>
                          </a:solidFill>
                          <a:latin typeface="+mn-lt"/>
                          <a:ea typeface="+mn-ea"/>
                          <a:cs typeface="+mn-cs"/>
                        </a:rPr>
                        <a:t>Modules on </a:t>
                      </a:r>
                      <a:r>
                        <a:rPr lang="en-US" sz="1800" kern="1200" dirty="0" smtClean="0">
                          <a:solidFill>
                            <a:schemeClr val="dk1"/>
                          </a:solidFill>
                          <a:latin typeface="+mn-lt"/>
                          <a:ea typeface="+mn-ea"/>
                          <a:cs typeface="+mn-cs"/>
                        </a:rPr>
                        <a:t>Sustainable Development </a:t>
                      </a:r>
                      <a:r>
                        <a:rPr lang="en-US" sz="1800" kern="1200" dirty="0" smtClean="0">
                          <a:solidFill>
                            <a:schemeClr val="dk1"/>
                          </a:solidFill>
                          <a:latin typeface="+mn-lt"/>
                          <a:ea typeface="+mn-ea"/>
                          <a:cs typeface="+mn-cs"/>
                        </a:rPr>
                        <a:t>and </a:t>
                      </a:r>
                      <a:r>
                        <a:rPr lang="en-US" sz="1800" kern="1200" dirty="0" smtClean="0">
                          <a:solidFill>
                            <a:schemeClr val="dk1"/>
                          </a:solidFill>
                          <a:latin typeface="+mn-lt"/>
                          <a:ea typeface="+mn-ea"/>
                          <a:cs typeface="+mn-cs"/>
                        </a:rPr>
                        <a:t>Mitigation </a:t>
                      </a:r>
                      <a:r>
                        <a:rPr lang="en-US" sz="1800" kern="1200" dirty="0" smtClean="0">
                          <a:solidFill>
                            <a:schemeClr val="dk1"/>
                          </a:solidFill>
                          <a:latin typeface="+mn-lt"/>
                          <a:ea typeface="+mn-ea"/>
                          <a:cs typeface="+mn-cs"/>
                        </a:rPr>
                        <a:t>Hierarchy</a:t>
                      </a: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38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Definition</a:t>
                      </a:r>
                      <a:r>
                        <a:rPr lang="en-US" baseline="0" dirty="0"/>
                        <a:t> of biodiversity offsets and mitigation hierarchy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on </a:t>
                      </a:r>
                      <a:r>
                        <a:rPr lang="en-US" dirty="0" smtClean="0"/>
                        <a:t>Mitigation</a:t>
                      </a:r>
                      <a:r>
                        <a:rPr lang="en-US" baseline="0" dirty="0" smtClean="0"/>
                        <a:t> </a:t>
                      </a:r>
                      <a:r>
                        <a:rPr lang="en-US" baseline="0" dirty="0" smtClean="0"/>
                        <a:t>Hierarchy</a:t>
                      </a:r>
                      <a:endParaRPr lang="en-US" dirty="0"/>
                    </a:p>
                  </a:txBody>
                  <a:tcPr/>
                </a:tc>
                <a:extLst>
                  <a:ext uri="{0D108BD9-81ED-4DB2-BD59-A6C34878D82A}">
                    <a16:rowId xmlns:a16="http://schemas.microsoft.com/office/drawing/2014/main" val="2032603879"/>
                  </a:ext>
                </a:extLst>
              </a:tr>
              <a:tr h="550176">
                <a:tc>
                  <a:txBody>
                    <a:bodyPr/>
                    <a:lstStyle/>
                    <a:p>
                      <a:r>
                        <a:rPr lang="en-US" dirty="0"/>
                        <a:t>Impact assessment, including alternatives analysis and establishing residual impacts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on </a:t>
                      </a:r>
                      <a:r>
                        <a:rPr lang="en-US" dirty="0" smtClean="0"/>
                        <a:t>Assessing </a:t>
                      </a:r>
                      <a:r>
                        <a:rPr lang="en-US" dirty="0" smtClean="0"/>
                        <a:t>Impacts</a:t>
                      </a:r>
                      <a:endParaRPr lang="en-US" dirty="0"/>
                    </a:p>
                  </a:txBody>
                  <a:tcPr/>
                </a:tc>
                <a:extLst>
                  <a:ext uri="{0D108BD9-81ED-4DB2-BD59-A6C34878D82A}">
                    <a16:rowId xmlns:a16="http://schemas.microsoft.com/office/drawing/2014/main" val="10002"/>
                  </a:ext>
                </a:extLst>
              </a:tr>
              <a:tr h="385123">
                <a:tc>
                  <a:txBody>
                    <a:bodyPr/>
                    <a:lstStyle/>
                    <a:p>
                      <a:r>
                        <a:rPr lang="en-US" dirty="0"/>
                        <a:t>Calculating biodiversity offsets: </a:t>
                      </a:r>
                      <a:r>
                        <a:rPr lang="en-US" dirty="0" smtClean="0"/>
                        <a:t>exchange</a:t>
                      </a:r>
                      <a:r>
                        <a:rPr lang="en-US" baseline="0" dirty="0" smtClean="0"/>
                        <a:t> </a:t>
                      </a:r>
                      <a:r>
                        <a:rPr lang="en-US" baseline="0" dirty="0"/>
                        <a:t>rules &amp; metrics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on </a:t>
                      </a:r>
                      <a:r>
                        <a:rPr lang="en-US" dirty="0" smtClean="0"/>
                        <a:t>Metrics</a:t>
                      </a:r>
                      <a:endParaRPr lang="en-US" dirty="0"/>
                    </a:p>
                  </a:txBody>
                  <a:tcPr/>
                </a:tc>
                <a:extLst>
                  <a:ext uri="{0D108BD9-81ED-4DB2-BD59-A6C34878D82A}">
                    <a16:rowId xmlns:a16="http://schemas.microsoft.com/office/drawing/2014/main" val="10003"/>
                  </a:ext>
                </a:extLst>
              </a:tr>
              <a:tr h="385123">
                <a:tc>
                  <a:txBody>
                    <a:bodyPr/>
                    <a:lstStyle/>
                    <a:p>
                      <a:r>
                        <a:rPr lang="en-US" dirty="0"/>
                        <a:t>Social aspects of offsets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on </a:t>
                      </a:r>
                      <a:r>
                        <a:rPr lang="en-US" dirty="0" smtClean="0"/>
                        <a:t>Social Context </a:t>
                      </a:r>
                      <a:r>
                        <a:rPr lang="en-US" dirty="0"/>
                        <a:t>and Module on </a:t>
                      </a:r>
                      <a:r>
                        <a:rPr lang="en-US" dirty="0" smtClean="0"/>
                        <a:t>Stakeholders</a:t>
                      </a:r>
                      <a:endParaRPr lang="en-US" dirty="0"/>
                    </a:p>
                  </a:txBody>
                  <a:tcPr/>
                </a:tc>
                <a:extLst>
                  <a:ext uri="{0D108BD9-81ED-4DB2-BD59-A6C34878D82A}">
                    <a16:rowId xmlns:a16="http://schemas.microsoft.com/office/drawing/2014/main" val="2297813407"/>
                  </a:ext>
                </a:extLst>
              </a:tr>
              <a:tr h="223127">
                <a:tc>
                  <a:txBody>
                    <a:bodyPr/>
                    <a:lstStyle/>
                    <a:p>
                      <a:r>
                        <a:rPr lang="en-US" dirty="0"/>
                        <a:t>Implementing</a:t>
                      </a:r>
                      <a:r>
                        <a:rPr lang="en-US" baseline="0" dirty="0"/>
                        <a:t> biodiversity offsets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on </a:t>
                      </a:r>
                      <a:r>
                        <a:rPr lang="en-US" dirty="0" smtClean="0"/>
                        <a:t>Implementation Options</a:t>
                      </a:r>
                      <a:endParaRPr lang="en-US" dirty="0"/>
                    </a:p>
                  </a:txBody>
                  <a:tcPr/>
                </a:tc>
                <a:extLst>
                  <a:ext uri="{0D108BD9-81ED-4DB2-BD59-A6C34878D82A}">
                    <a16:rowId xmlns:a16="http://schemas.microsoft.com/office/drawing/2014/main" val="10004"/>
                  </a:ext>
                </a:extLst>
              </a:tr>
              <a:tr h="385123">
                <a:tc>
                  <a:txBody>
                    <a:bodyPr/>
                    <a:lstStyle/>
                    <a:p>
                      <a:r>
                        <a:rPr lang="en-US" dirty="0"/>
                        <a:t>Monitoring and enforcement</a:t>
                      </a:r>
                      <a:r>
                        <a:rPr lang="en-US" baseline="0" dirty="0"/>
                        <a:t> of biodiversity offsets</a:t>
                      </a:r>
                      <a:endParaRPr lang="en-US" dirty="0"/>
                    </a:p>
                  </a:txBody>
                  <a:tcPr/>
                </a:tc>
                <a:tc>
                  <a:txBody>
                    <a:bodyPr/>
                    <a:lstStyle/>
                    <a:p>
                      <a:r>
                        <a:rPr lang="en-US" dirty="0">
                          <a:solidFill>
                            <a:schemeClr val="tx1"/>
                          </a:solidFill>
                        </a:rPr>
                        <a:t>Module on </a:t>
                      </a:r>
                      <a:r>
                        <a:rPr lang="en-US" dirty="0" smtClean="0"/>
                        <a:t>Implementation</a:t>
                      </a:r>
                      <a:r>
                        <a:rPr lang="en-US" dirty="0" smtClean="0">
                          <a:solidFill>
                            <a:schemeClr val="tx1"/>
                          </a:solidFill>
                        </a:rPr>
                        <a:t> Options</a:t>
                      </a:r>
                      <a:endParaRPr lang="en-US" dirty="0">
                        <a:solidFill>
                          <a:schemeClr val="tx1"/>
                        </a:solidFill>
                      </a:endParaRPr>
                    </a:p>
                  </a:txBody>
                  <a:tcPr/>
                </a:tc>
                <a:extLst>
                  <a:ext uri="{0D108BD9-81ED-4DB2-BD59-A6C34878D82A}">
                    <a16:rowId xmlns:a16="http://schemas.microsoft.com/office/drawing/2014/main" val="10005"/>
                  </a:ext>
                </a:extLst>
              </a:tr>
              <a:tr h="385123">
                <a:tc>
                  <a:txBody>
                    <a:bodyPr/>
                    <a:lstStyle/>
                    <a:p>
                      <a:r>
                        <a:rPr lang="en-US" dirty="0"/>
                        <a:t>Planning biodiversity offsets as a company</a:t>
                      </a:r>
                    </a:p>
                  </a:txBody>
                  <a:tcPr/>
                </a:tc>
                <a:tc>
                  <a:txBody>
                    <a:bodyPr/>
                    <a:lstStyle/>
                    <a:p>
                      <a:r>
                        <a:rPr lang="en-US" dirty="0" smtClean="0"/>
                        <a:t>Modules </a:t>
                      </a:r>
                      <a:r>
                        <a:rPr lang="en-US" dirty="0"/>
                        <a:t>on </a:t>
                      </a:r>
                      <a:r>
                        <a:rPr lang="en-US" dirty="0" smtClean="0"/>
                        <a:t>Project</a:t>
                      </a:r>
                      <a:r>
                        <a:rPr lang="en-US" baseline="0" dirty="0" smtClean="0"/>
                        <a:t> and Business</a:t>
                      </a:r>
                      <a:r>
                        <a:rPr lang="en-US" dirty="0" smtClean="0"/>
                        <a:t> Roadmaps</a:t>
                      </a:r>
                      <a:endParaRPr lang="en-US" dirty="0"/>
                    </a:p>
                  </a:txBody>
                  <a:tcPr/>
                </a:tc>
                <a:extLst>
                  <a:ext uri="{0D108BD9-81ED-4DB2-BD59-A6C34878D82A}">
                    <a16:rowId xmlns:a16="http://schemas.microsoft.com/office/drawing/2014/main" val="10006"/>
                  </a:ext>
                </a:extLst>
              </a:tr>
              <a:tr h="385123">
                <a:tc>
                  <a:txBody>
                    <a:bodyPr/>
                    <a:lstStyle/>
                    <a:p>
                      <a:r>
                        <a:rPr lang="en-US" dirty="0"/>
                        <a:t>Planning biodiversity offsets as a government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Module on </a:t>
                      </a:r>
                      <a:r>
                        <a:rPr lang="en-US" dirty="0" smtClean="0"/>
                        <a:t>Government Roadmap</a:t>
                      </a:r>
                      <a:endParaRPr lang="en-US" dirty="0"/>
                    </a:p>
                  </a:txBody>
                  <a:tcPr/>
                </a:tc>
                <a:extLst>
                  <a:ext uri="{0D108BD9-81ED-4DB2-BD59-A6C34878D82A}">
                    <a16:rowId xmlns:a16="http://schemas.microsoft.com/office/drawing/2014/main" val="186970567"/>
                  </a:ext>
                </a:extLst>
              </a:tr>
            </a:tbl>
          </a:graphicData>
        </a:graphic>
      </p:graphicFrame>
    </p:spTree>
    <p:extLst>
      <p:ext uri="{BB962C8B-B14F-4D97-AF65-F5344CB8AC3E}">
        <p14:creationId xmlns:p14="http://schemas.microsoft.com/office/powerpoint/2010/main" val="1327905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525" y="787844"/>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Mitigation </a:t>
            </a:r>
            <a:r>
              <a:rPr lang="fr-FR" sz="3600" b="1" dirty="0" err="1">
                <a:solidFill>
                  <a:schemeClr val="bg1"/>
                </a:solidFill>
                <a:latin typeface="Calibri" panose="020F0502020204030204" pitchFamily="34" charset="0"/>
              </a:rPr>
              <a:t>hierarchy</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65651" y="2535411"/>
            <a:ext cx="8338375" cy="1446550"/>
          </a:xfrm>
          <a:prstGeom prst="rect">
            <a:avLst/>
          </a:prstGeom>
          <a:noFill/>
        </p:spPr>
        <p:txBody>
          <a:bodyPr wrap="square" rtlCol="0">
            <a:spAutoFit/>
          </a:bodyPr>
          <a:lstStyle/>
          <a:p>
            <a:pPr algn="ctr" defTabSz="768111"/>
            <a:r>
              <a:rPr lang="fr-FR" sz="4000" b="1" dirty="0">
                <a:latin typeface="Calibri" panose="020F0502020204030204" pitchFamily="34" charset="0"/>
              </a:rPr>
              <a:t>No Net </a:t>
            </a:r>
            <a:r>
              <a:rPr lang="fr-FR" sz="4000" b="1" dirty="0" err="1">
                <a:latin typeface="Calibri" panose="020F0502020204030204" pitchFamily="34" charset="0"/>
              </a:rPr>
              <a:t>Loss</a:t>
            </a:r>
            <a:r>
              <a:rPr lang="fr-FR" sz="4000" b="1" dirty="0">
                <a:latin typeface="Calibri" panose="020F0502020204030204" pitchFamily="34" charset="0"/>
              </a:rPr>
              <a:t>, </a:t>
            </a:r>
            <a:r>
              <a:rPr lang="fr-FR" sz="4000" b="1" dirty="0" err="1">
                <a:latin typeface="Calibri" panose="020F0502020204030204" pitchFamily="34" charset="0"/>
              </a:rPr>
              <a:t>Biodiversity</a:t>
            </a:r>
            <a:r>
              <a:rPr lang="fr-FR" sz="4000" b="1" dirty="0">
                <a:latin typeface="Calibri" panose="020F0502020204030204" pitchFamily="34" charset="0"/>
              </a:rPr>
              <a:t> Net Gain and Target-</a:t>
            </a:r>
            <a:r>
              <a:rPr lang="fr-FR" sz="4000" b="1" dirty="0" err="1">
                <a:latin typeface="Calibri" panose="020F0502020204030204" pitchFamily="34" charset="0"/>
              </a:rPr>
              <a:t>based</a:t>
            </a:r>
            <a:r>
              <a:rPr lang="fr-FR" sz="4000" b="1" dirty="0">
                <a:latin typeface="Calibri" panose="020F0502020204030204" pitchFamily="34" charset="0"/>
              </a:rPr>
              <a:t> compensation</a:t>
            </a:r>
          </a:p>
          <a:p>
            <a:pPr algn="ctr" defTabSz="768111"/>
            <a:endParaRPr lang="fr-FR" sz="800" b="1" dirty="0">
              <a:latin typeface="Calibri" panose="020F0502020204030204" pitchFamily="34" charset="0"/>
            </a:endParaRPr>
          </a:p>
        </p:txBody>
      </p:sp>
    </p:spTree>
    <p:extLst>
      <p:ext uri="{BB962C8B-B14F-4D97-AF65-F5344CB8AC3E}">
        <p14:creationId xmlns:p14="http://schemas.microsoft.com/office/powerpoint/2010/main" val="302669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9312479" cy="816736"/>
          </a:xfrm>
        </p:spPr>
        <p:txBody>
          <a:bodyPr>
            <a:normAutofit fontScale="90000"/>
          </a:bodyPr>
          <a:lstStyle/>
          <a:p>
            <a:pPr algn="ctr"/>
            <a:r>
              <a:rPr lang="en-GB" sz="3200" b="1" dirty="0">
                <a:solidFill>
                  <a:schemeClr val="bg1"/>
                </a:solidFill>
              </a:rPr>
              <a:t>Achieving “no net loss” of biodiversity through</a:t>
            </a:r>
            <a:br>
              <a:rPr lang="en-GB" sz="3200" b="1" dirty="0">
                <a:solidFill>
                  <a:schemeClr val="bg1"/>
                </a:solidFill>
              </a:rPr>
            </a:br>
            <a:r>
              <a:rPr lang="en-GB" sz="3200" b="1" dirty="0">
                <a:solidFill>
                  <a:schemeClr val="bg1"/>
                </a:solidFill>
              </a:rPr>
              <a:t>the mitigation hierarchy and biodiversity offsets</a:t>
            </a:r>
          </a:p>
        </p:txBody>
      </p:sp>
      <p:sp>
        <p:nvSpPr>
          <p:cNvPr id="6" name="Rectangle 10"/>
          <p:cNvSpPr>
            <a:spLocks noChangeArrowheads="1"/>
          </p:cNvSpPr>
          <p:nvPr/>
        </p:nvSpPr>
        <p:spPr bwMode="auto">
          <a:xfrm>
            <a:off x="6148836" y="1340994"/>
            <a:ext cx="5801864" cy="4154984"/>
          </a:xfrm>
          <a:prstGeom prst="rect">
            <a:avLst/>
          </a:prstGeom>
          <a:solidFill>
            <a:srgbClr val="009999">
              <a:alpha val="50000"/>
            </a:srgbClr>
          </a:solidFill>
          <a:ln w="190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fr-FR" sz="2200" i="1" dirty="0">
                <a:latin typeface="+mn-lt"/>
              </a:rPr>
              <a:t>Biodiversity offsets are </a:t>
            </a:r>
            <a:r>
              <a:rPr lang="en-US" altLang="fr-FR" sz="2200" b="1" i="1" dirty="0">
                <a:latin typeface="+mn-lt"/>
              </a:rPr>
              <a:t>measurable conservation outcomes </a:t>
            </a:r>
            <a:r>
              <a:rPr lang="en-US" altLang="fr-FR" sz="2200" i="1" dirty="0">
                <a:latin typeface="+mn-lt"/>
              </a:rPr>
              <a:t>resulting from actions designed to compensate for </a:t>
            </a:r>
            <a:r>
              <a:rPr lang="en-US" altLang="fr-FR" sz="2200" b="1" i="1" dirty="0">
                <a:latin typeface="+mn-lt"/>
              </a:rPr>
              <a:t>significant residual adverse biodiversity impacts </a:t>
            </a:r>
            <a:r>
              <a:rPr lang="en-US" altLang="fr-FR" sz="2200" i="1" dirty="0">
                <a:latin typeface="+mn-lt"/>
              </a:rPr>
              <a:t>arising from project development </a:t>
            </a:r>
            <a:r>
              <a:rPr lang="en-US" altLang="fr-FR" sz="2200" b="1" i="1" dirty="0">
                <a:latin typeface="+mn-lt"/>
              </a:rPr>
              <a:t>after appropriate prevention and mitigation measures have been taken</a:t>
            </a:r>
            <a:r>
              <a:rPr lang="en-US" altLang="fr-FR" sz="2200" i="1" dirty="0">
                <a:latin typeface="+mn-lt"/>
              </a:rPr>
              <a:t>.</a:t>
            </a:r>
          </a:p>
          <a:p>
            <a:pPr eaLnBrk="1" hangingPunct="1"/>
            <a:endParaRPr lang="en-US" altLang="fr-FR" sz="2200" i="1" dirty="0">
              <a:latin typeface="+mn-lt"/>
            </a:endParaRPr>
          </a:p>
          <a:p>
            <a:pPr eaLnBrk="1" hangingPunct="1"/>
            <a:r>
              <a:rPr lang="en-US" altLang="fr-FR" sz="2200" i="1" dirty="0">
                <a:latin typeface="+mn-lt"/>
              </a:rPr>
              <a:t>Goal is to achieve </a:t>
            </a:r>
            <a:r>
              <a:rPr lang="en-US" altLang="fr-FR" sz="2200" b="1" i="1" dirty="0">
                <a:latin typeface="+mn-lt"/>
              </a:rPr>
              <a:t>no net loss </a:t>
            </a:r>
            <a:r>
              <a:rPr lang="en-US" altLang="fr-FR" sz="2200" i="1" dirty="0">
                <a:latin typeface="+mn-lt"/>
              </a:rPr>
              <a:t>and preferably a </a:t>
            </a:r>
            <a:r>
              <a:rPr lang="en-US" altLang="fr-FR" sz="2200" b="1" i="1" dirty="0">
                <a:latin typeface="+mn-lt"/>
              </a:rPr>
              <a:t>net gain </a:t>
            </a:r>
            <a:r>
              <a:rPr lang="en-US" altLang="fr-FR" sz="2200" i="1" dirty="0">
                <a:latin typeface="+mn-lt"/>
              </a:rPr>
              <a:t>of biodiversity on the ground with respect to species composition, habitat structure, ecosystem function and people’s use and cultural values associated with biodiversity.</a:t>
            </a: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241809">
            <a:off x="2710868" y="2292479"/>
            <a:ext cx="2173944" cy="28104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198196">
            <a:off x="433230" y="1655123"/>
            <a:ext cx="2932050" cy="37899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229996" y="6041264"/>
            <a:ext cx="3547381" cy="430887"/>
          </a:xfrm>
          <a:prstGeom prst="rect">
            <a:avLst/>
          </a:prstGeom>
        </p:spPr>
        <p:txBody>
          <a:bodyPr wrap="none">
            <a:spAutoFit/>
          </a:bodyPr>
          <a:lstStyle/>
          <a:p>
            <a:r>
              <a:rPr lang="en-GB" sz="2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http://bbop.forest-trends.org</a:t>
            </a:r>
            <a:endParaRPr lang="fr-FR" sz="2200" dirty="0"/>
          </a:p>
        </p:txBody>
      </p:sp>
      <p:pic>
        <p:nvPicPr>
          <p:cNvPr id="13"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07484" y="6108848"/>
            <a:ext cx="548966" cy="36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099474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800099" y="95250"/>
            <a:ext cx="9420225"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b="1" dirty="0"/>
              <a:t>Biodiversity Net Gain and No Net Loss:  Meaning</a:t>
            </a:r>
          </a:p>
        </p:txBody>
      </p:sp>
      <p:sp>
        <p:nvSpPr>
          <p:cNvPr id="5" name="Rectangle 4"/>
          <p:cNvSpPr/>
          <p:nvPr/>
        </p:nvSpPr>
        <p:spPr>
          <a:xfrm>
            <a:off x="374650" y="2780964"/>
            <a:ext cx="11544299" cy="3554819"/>
          </a:xfrm>
          <a:prstGeom prst="rect">
            <a:avLst/>
          </a:prstGeom>
        </p:spPr>
        <p:txBody>
          <a:bodyPr wrap="square">
            <a:spAutoFit/>
          </a:bodyPr>
          <a:lstStyle/>
          <a:p>
            <a:pPr marL="285750" indent="-285750">
              <a:spcBef>
                <a:spcPts val="600"/>
              </a:spcBef>
              <a:buFont typeface="Arial" panose="020B0604020202020204" pitchFamily="34" charset="0"/>
              <a:buChar char="•"/>
            </a:pPr>
            <a:r>
              <a:rPr lang="en-GB" sz="2200" dirty="0"/>
              <a:t>No Net Loss is similar – with impacts at least balanced by the mitigation measures. </a:t>
            </a:r>
          </a:p>
          <a:p>
            <a:pPr marL="285750" indent="-285750">
              <a:spcBef>
                <a:spcPts val="600"/>
              </a:spcBef>
              <a:buFont typeface="Arial" panose="020B0604020202020204" pitchFamily="34" charset="0"/>
              <a:buChar char="•"/>
            </a:pPr>
            <a:r>
              <a:rPr lang="en-GB" sz="2200" dirty="0"/>
              <a:t>For governments, the goal may be set at a national, regional or local level.</a:t>
            </a:r>
          </a:p>
          <a:p>
            <a:pPr marL="285750" indent="-285750">
              <a:spcBef>
                <a:spcPts val="600"/>
              </a:spcBef>
              <a:buFont typeface="Arial" panose="020B0604020202020204" pitchFamily="34" charset="0"/>
              <a:buChar char="•"/>
            </a:pPr>
            <a:r>
              <a:rPr lang="en-GB" sz="2200" dirty="0"/>
              <a:t>For companies, the goal may be at a site, project or corporate level, or for part of the value chain.  </a:t>
            </a:r>
          </a:p>
          <a:p>
            <a:pPr marL="285750" indent="-285750">
              <a:spcBef>
                <a:spcPts val="600"/>
              </a:spcBef>
              <a:buFont typeface="Arial" panose="020B0604020202020204" pitchFamily="34" charset="0"/>
              <a:buChar char="•"/>
            </a:pPr>
            <a:r>
              <a:rPr lang="en-GB" sz="2200" dirty="0"/>
              <a:t>For financial institutions, the focus could be their investment strategies, based on environment, social and governance (ESG) policy that refers to BNG. </a:t>
            </a:r>
          </a:p>
          <a:p>
            <a:pPr marL="285750" indent="-285750">
              <a:spcBef>
                <a:spcPts val="600"/>
              </a:spcBef>
              <a:buFont typeface="Arial" panose="020B0604020202020204" pitchFamily="34" charset="0"/>
              <a:buChar char="•"/>
            </a:pPr>
            <a:r>
              <a:rPr lang="en-GB" sz="2200" dirty="0"/>
              <a:t>In all cases, the goal must be defined relative to an appropriate reference scenario:</a:t>
            </a:r>
          </a:p>
          <a:p>
            <a:pPr lvl="1">
              <a:spcBef>
                <a:spcPts val="600"/>
              </a:spcBef>
            </a:pPr>
            <a:r>
              <a:rPr lang="en-US" sz="2400" b="1" dirty="0">
                <a:solidFill>
                  <a:srgbClr val="4F7A32"/>
                </a:solidFill>
                <a:highlight>
                  <a:srgbClr val="FFFF00"/>
                </a:highlight>
              </a:rPr>
              <a:t>‘Net Gain of what and compared with what?’</a:t>
            </a:r>
            <a:endParaRPr lang="en-GB" sz="2400" b="1" dirty="0">
              <a:solidFill>
                <a:srgbClr val="4F7A32"/>
              </a:solidFill>
              <a:highlight>
                <a:srgbClr val="FFFF00"/>
              </a:highlight>
            </a:endParaRPr>
          </a:p>
          <a:p>
            <a:pPr>
              <a:spcBef>
                <a:spcPts val="600"/>
              </a:spcBef>
            </a:pPr>
            <a:endParaRPr lang="en-GB" dirty="0"/>
          </a:p>
          <a:p>
            <a:pPr>
              <a:spcBef>
                <a:spcPts val="600"/>
              </a:spcBef>
            </a:pPr>
            <a:endParaRPr lang="en-US" b="1" dirty="0">
              <a:solidFill>
                <a:schemeClr val="accent2">
                  <a:lumMod val="75000"/>
                </a:schemeClr>
              </a:solidFill>
            </a:endParaRPr>
          </a:p>
        </p:txBody>
      </p:sp>
      <p:sp>
        <p:nvSpPr>
          <p:cNvPr id="4" name="Rectangle : coins arrondis 10">
            <a:extLst>
              <a:ext uri="{FF2B5EF4-FFF2-40B4-BE49-F238E27FC236}">
                <a16:creationId xmlns:a16="http://schemas.microsoft.com/office/drawing/2014/main" id="{0AAE357D-4A63-4E87-B5F2-6BCC053C68FA}"/>
              </a:ext>
            </a:extLst>
          </p:cNvPr>
          <p:cNvSpPr/>
          <p:nvPr/>
        </p:nvSpPr>
        <p:spPr>
          <a:xfrm>
            <a:off x="2080452" y="1123143"/>
            <a:ext cx="8139872" cy="1404157"/>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Simply stated, Biodiversity Net Gain (BNG), </a:t>
            </a:r>
          </a:p>
          <a:p>
            <a:pPr algn="ctr"/>
            <a:r>
              <a:rPr lang="en-GB" sz="2400" b="1" dirty="0"/>
              <a:t>sometimes described as Net Positive Impact (NPI), means </a:t>
            </a:r>
          </a:p>
          <a:p>
            <a:pPr algn="ctr"/>
            <a:r>
              <a:rPr lang="en-GB" sz="2400" b="1" dirty="0">
                <a:solidFill>
                  <a:schemeClr val="tx1"/>
                </a:solidFill>
                <a:highlight>
                  <a:srgbClr val="FFFF00"/>
                </a:highlight>
              </a:rPr>
              <a:t>leaving biodiversity better off following development </a:t>
            </a:r>
            <a:r>
              <a:rPr lang="en-GB" sz="2400" b="1" dirty="0"/>
              <a:t>activity,</a:t>
            </a:r>
          </a:p>
          <a:p>
            <a:pPr algn="ctr"/>
            <a:r>
              <a:rPr lang="en-GB" sz="2400" b="1" dirty="0"/>
              <a:t>compared with a clear reference scenario.</a:t>
            </a:r>
          </a:p>
        </p:txBody>
      </p:sp>
    </p:spTree>
    <p:extLst>
      <p:ext uri="{BB962C8B-B14F-4D97-AF65-F5344CB8AC3E}">
        <p14:creationId xmlns:p14="http://schemas.microsoft.com/office/powerpoint/2010/main" val="10720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692557" y="125014"/>
            <a:ext cx="9420225"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dirty="0"/>
              <a:t>Example: When biodiversity targets are the reference</a:t>
            </a:r>
          </a:p>
        </p:txBody>
      </p:sp>
      <p:sp>
        <p:nvSpPr>
          <p:cNvPr id="8" name="Rectangle 7"/>
          <p:cNvSpPr/>
          <p:nvPr/>
        </p:nvSpPr>
        <p:spPr>
          <a:xfrm>
            <a:off x="3705226" y="5553383"/>
            <a:ext cx="8143874" cy="1138773"/>
          </a:xfrm>
          <a:prstGeom prst="rect">
            <a:avLst/>
          </a:prstGeom>
          <a:ln w="3175">
            <a:solidFill>
              <a:schemeClr val="tx1">
                <a:lumMod val="50000"/>
                <a:lumOff val="50000"/>
              </a:schemeClr>
            </a:solidFill>
          </a:ln>
        </p:spPr>
        <p:txBody>
          <a:bodyPr wrap="square">
            <a:spAutoFit/>
          </a:bodyPr>
          <a:lstStyle/>
          <a:p>
            <a:r>
              <a:rPr lang="en-US" sz="1700" dirty="0"/>
              <a:t>See: Simmonds et al., in press.  Moving from biodiversity offsets to a target-based approach for ecological compensation. Conservation Letters. This is an output from a SNAPP (Science for Nature and People Partnership) Project. </a:t>
            </a:r>
          </a:p>
          <a:p>
            <a:r>
              <a:rPr lang="en-US" sz="1700" dirty="0"/>
              <a:t>See also </a:t>
            </a:r>
            <a:r>
              <a:rPr lang="en-GB" sz="1700" dirty="0"/>
              <a:t>BBOP. 2018. Government Planning for Biodiversity Net Gain: a Roadmap.</a:t>
            </a:r>
            <a:endParaRPr lang="en-US" sz="1700" dirty="0"/>
          </a:p>
        </p:txBody>
      </p:sp>
      <p:grpSp>
        <p:nvGrpSpPr>
          <p:cNvPr id="14" name="Group 13"/>
          <p:cNvGrpSpPr/>
          <p:nvPr/>
        </p:nvGrpSpPr>
        <p:grpSpPr>
          <a:xfrm>
            <a:off x="231775" y="1303808"/>
            <a:ext cx="8550275" cy="3674736"/>
            <a:chOff x="498475" y="884912"/>
            <a:chExt cx="8550275" cy="367473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475" y="884912"/>
              <a:ext cx="8550275" cy="3674736"/>
            </a:xfrm>
            <a:prstGeom prst="rect">
              <a:avLst/>
            </a:prstGeom>
            <a:noFill/>
            <a:ln>
              <a:solidFill>
                <a:schemeClr val="tx1">
                  <a:lumMod val="50000"/>
                  <a:lumOff val="50000"/>
                </a:schemeClr>
              </a:solidFill>
            </a:ln>
          </p:spPr>
        </p:pic>
        <p:sp>
          <p:nvSpPr>
            <p:cNvPr id="10" name="Rectangle 9"/>
            <p:cNvSpPr/>
            <p:nvPr/>
          </p:nvSpPr>
          <p:spPr>
            <a:xfrm>
              <a:off x="498475" y="4251870"/>
              <a:ext cx="4218334" cy="307777"/>
            </a:xfrm>
            <a:prstGeom prst="rect">
              <a:avLst/>
            </a:prstGeom>
          </p:spPr>
          <p:txBody>
            <a:bodyPr wrap="none">
              <a:spAutoFit/>
            </a:bodyPr>
            <a:lstStyle/>
            <a:p>
              <a:r>
                <a:rPr lang="en-US" sz="1400" dirty="0"/>
                <a:t>Source: Simmonds et al., in press. Conservation Letters.</a:t>
              </a:r>
              <a:endParaRPr lang="en-GB" sz="1400" dirty="0"/>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75" y="5486401"/>
            <a:ext cx="1845029" cy="479708"/>
          </a:xfrm>
          <a:prstGeom prst="rect">
            <a:avLst/>
          </a:prstGeom>
          <a:solidFill>
            <a:srgbClr val="44546A">
              <a:lumMod val="40000"/>
              <a:lumOff val="60000"/>
            </a:srgbClr>
          </a:solidFill>
        </p:spPr>
      </p:pic>
      <p:sp>
        <p:nvSpPr>
          <p:cNvPr id="2" name="Rectangle: Rounded Corners 1">
            <a:extLst>
              <a:ext uri="{FF2B5EF4-FFF2-40B4-BE49-F238E27FC236}">
                <a16:creationId xmlns:a16="http://schemas.microsoft.com/office/drawing/2014/main" id="{E41BE04B-D758-48CC-BD16-CA5DDF370AFE}"/>
              </a:ext>
            </a:extLst>
          </p:cNvPr>
          <p:cNvSpPr/>
          <p:nvPr/>
        </p:nvSpPr>
        <p:spPr>
          <a:xfrm>
            <a:off x="8849256" y="1115526"/>
            <a:ext cx="3276600" cy="40513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diagram shows how mitigation can be aligned with jurisdictional biodiversity targets (when these provide the reference scenario). The required trajectory depends on whether a biodiversity feature is above, at, or below its jurisdictional target at the time this target is set (‘now’).</a:t>
            </a:r>
            <a:r>
              <a:rPr lang="en-AU"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chemeClr val="bg1"/>
              </a:solidFill>
            </a:endParaRPr>
          </a:p>
        </p:txBody>
      </p:sp>
    </p:spTree>
    <p:extLst>
      <p:ext uri="{BB962C8B-B14F-4D97-AF65-F5344CB8AC3E}">
        <p14:creationId xmlns:p14="http://schemas.microsoft.com/office/powerpoint/2010/main" val="241753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692557" y="125014"/>
            <a:ext cx="9420225"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dirty="0"/>
              <a:t>Example: Target-based compensation</a:t>
            </a:r>
          </a:p>
        </p:txBody>
      </p:sp>
      <p:sp>
        <p:nvSpPr>
          <p:cNvPr id="5" name="Rectangle 4"/>
          <p:cNvSpPr/>
          <p:nvPr/>
        </p:nvSpPr>
        <p:spPr>
          <a:xfrm>
            <a:off x="6076950" y="1372850"/>
            <a:ext cx="4457158" cy="1446550"/>
          </a:xfrm>
          <a:prstGeom prst="rect">
            <a:avLst/>
          </a:prstGeom>
          <a:solidFill>
            <a:schemeClr val="accent4">
              <a:lumMod val="40000"/>
              <a:lumOff val="60000"/>
            </a:schemeClr>
          </a:solidFill>
        </p:spPr>
        <p:txBody>
          <a:bodyPr wrap="square">
            <a:spAutoFit/>
          </a:bodyPr>
          <a:lstStyle/>
          <a:p>
            <a:pPr>
              <a:spcBef>
                <a:spcPts val="600"/>
              </a:spcBef>
            </a:pPr>
            <a:r>
              <a:rPr lang="en-US" sz="2200" dirty="0"/>
              <a:t>Included in this framework for target-based compensatory conservation is a trajectory of </a:t>
            </a:r>
            <a:r>
              <a:rPr lang="en-US" sz="2200" b="1" dirty="0"/>
              <a:t>‘Managed Retention’ or ‘Managed Net Loss</a:t>
            </a:r>
            <a:r>
              <a:rPr lang="en-US" sz="2200" dirty="0"/>
              <a:t>’. </a:t>
            </a:r>
          </a:p>
        </p:txBody>
      </p:sp>
      <p:grpSp>
        <p:nvGrpSpPr>
          <p:cNvPr id="2" name="Group 1"/>
          <p:cNvGrpSpPr/>
          <p:nvPr/>
        </p:nvGrpSpPr>
        <p:grpSpPr>
          <a:xfrm>
            <a:off x="657225" y="918462"/>
            <a:ext cx="4629150" cy="2321472"/>
            <a:chOff x="498475" y="884912"/>
            <a:chExt cx="3614613" cy="157915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475" y="884912"/>
              <a:ext cx="3614613" cy="1553488"/>
            </a:xfrm>
            <a:prstGeom prst="rect">
              <a:avLst/>
            </a:prstGeom>
            <a:noFill/>
            <a:ln>
              <a:solidFill>
                <a:schemeClr val="tx1">
                  <a:lumMod val="50000"/>
                  <a:lumOff val="50000"/>
                </a:schemeClr>
              </a:solidFill>
            </a:ln>
          </p:spPr>
        </p:pic>
        <p:sp>
          <p:nvSpPr>
            <p:cNvPr id="10" name="Rectangle 9"/>
            <p:cNvSpPr/>
            <p:nvPr/>
          </p:nvSpPr>
          <p:spPr>
            <a:xfrm>
              <a:off x="498475" y="2264013"/>
              <a:ext cx="2220480" cy="200055"/>
            </a:xfrm>
            <a:prstGeom prst="rect">
              <a:avLst/>
            </a:prstGeom>
          </p:spPr>
          <p:txBody>
            <a:bodyPr wrap="none">
              <a:spAutoFit/>
            </a:bodyPr>
            <a:lstStyle/>
            <a:p>
              <a:r>
                <a:rPr lang="en-US" sz="700" dirty="0"/>
                <a:t>Source: Simmonds et al., in press. Conservation Letters.</a:t>
              </a:r>
              <a:endParaRPr lang="en-GB" sz="700" dirty="0"/>
            </a:p>
          </p:txBody>
        </p:sp>
      </p:grpSp>
      <p:sp>
        <p:nvSpPr>
          <p:cNvPr id="4" name="Rectangle 3"/>
          <p:cNvSpPr/>
          <p:nvPr/>
        </p:nvSpPr>
        <p:spPr>
          <a:xfrm>
            <a:off x="577308" y="3390900"/>
            <a:ext cx="9658892" cy="2616101"/>
          </a:xfrm>
          <a:prstGeom prst="rect">
            <a:avLst/>
          </a:prstGeom>
          <a:solidFill>
            <a:schemeClr val="accent4">
              <a:lumMod val="20000"/>
              <a:lumOff val="80000"/>
            </a:schemeClr>
          </a:solidFill>
        </p:spPr>
        <p:txBody>
          <a:bodyPr wrap="square">
            <a:spAutoFit/>
          </a:bodyPr>
          <a:lstStyle/>
          <a:p>
            <a:pPr marL="342900" lvl="0" indent="-342900">
              <a:spcBef>
                <a:spcPts val="600"/>
              </a:spcBef>
              <a:buFont typeface="Arial" panose="020B0604020202020204" pitchFamily="34" charset="0"/>
              <a:buChar char="•"/>
            </a:pPr>
            <a:r>
              <a:rPr lang="en-US" sz="2200" dirty="0">
                <a:solidFill>
                  <a:prstClr val="black"/>
                </a:solidFill>
              </a:rPr>
              <a:t>This approach </a:t>
            </a:r>
            <a:r>
              <a:rPr lang="en-MY" sz="2200" dirty="0">
                <a:solidFill>
                  <a:prstClr val="black"/>
                </a:solidFill>
              </a:rPr>
              <a:t>applies only in certain circumstances and is a </a:t>
            </a:r>
            <a:r>
              <a:rPr lang="en-MY" sz="2200" i="1" dirty="0">
                <a:solidFill>
                  <a:prstClr val="black"/>
                </a:solidFill>
              </a:rPr>
              <a:t>minimum standard</a:t>
            </a:r>
            <a:r>
              <a:rPr lang="en-MY" sz="2200" dirty="0">
                <a:solidFill>
                  <a:prstClr val="black"/>
                </a:solidFill>
              </a:rPr>
              <a:t>. It </a:t>
            </a:r>
            <a:r>
              <a:rPr lang="en-US" sz="2200" dirty="0">
                <a:solidFill>
                  <a:prstClr val="black"/>
                </a:solidFill>
              </a:rPr>
              <a:t>allows for </a:t>
            </a:r>
            <a:r>
              <a:rPr lang="en-MY" sz="2200" dirty="0">
                <a:solidFill>
                  <a:prstClr val="black"/>
                </a:solidFill>
              </a:rPr>
              <a:t>net biodiversity losses to occur, provided that the affected biodiversity feature is above the jurisdictional target. </a:t>
            </a:r>
          </a:p>
          <a:p>
            <a:pPr marL="342900" lvl="0" indent="-342900">
              <a:spcBef>
                <a:spcPts val="600"/>
              </a:spcBef>
              <a:buFont typeface="Arial" panose="020B0604020202020204" pitchFamily="34" charset="0"/>
              <a:buChar char="•"/>
            </a:pPr>
            <a:r>
              <a:rPr lang="en-MY" sz="2200" dirty="0">
                <a:solidFill>
                  <a:prstClr val="black"/>
                </a:solidFill>
              </a:rPr>
              <a:t>Net biodiversity losses resulting from development and associated mitigation (including compensation) are capped at a defined minimum level - the target. </a:t>
            </a:r>
          </a:p>
          <a:p>
            <a:pPr marL="342900" lvl="0" indent="-342900">
              <a:spcBef>
                <a:spcPts val="600"/>
              </a:spcBef>
              <a:buFont typeface="Arial" panose="020B0604020202020204" pitchFamily="34" charset="0"/>
              <a:buChar char="•"/>
            </a:pPr>
            <a:r>
              <a:rPr lang="en-MY" sz="2200" dirty="0">
                <a:solidFill>
                  <a:prstClr val="black"/>
                </a:solidFill>
              </a:rPr>
              <a:t>South Africa has pioneered this approach based on science- and outcomes-based biodiversity targets (e.g. for terrestrial ecosystems)</a:t>
            </a:r>
            <a:endParaRPr lang="en-US" sz="2200" dirty="0">
              <a:solidFill>
                <a:prstClr val="black"/>
              </a:solidFill>
            </a:endParaRPr>
          </a:p>
        </p:txBody>
      </p:sp>
      <p:sp>
        <p:nvSpPr>
          <p:cNvPr id="11" name="Oval 10"/>
          <p:cNvSpPr/>
          <p:nvPr/>
        </p:nvSpPr>
        <p:spPr>
          <a:xfrm>
            <a:off x="4362450" y="2475820"/>
            <a:ext cx="984250" cy="8198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5448300" y="2475820"/>
            <a:ext cx="527050" cy="3435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0222">
            <a:off x="10284897" y="2800350"/>
            <a:ext cx="1625622" cy="219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4362450" y="6300639"/>
            <a:ext cx="6267450" cy="477054"/>
          </a:xfrm>
          <a:prstGeom prst="rect">
            <a:avLst/>
          </a:prstGeom>
          <a:ln w="3175">
            <a:solidFill>
              <a:schemeClr val="bg2">
                <a:lumMod val="75000"/>
              </a:schemeClr>
            </a:solidFill>
          </a:ln>
        </p:spPr>
        <p:txBody>
          <a:bodyPr wrap="square">
            <a:spAutoFit/>
          </a:bodyPr>
          <a:lstStyle/>
          <a:p>
            <a:pPr lvl="0" defTabSz="914400">
              <a:defRPr/>
            </a:pPr>
            <a:r>
              <a:rPr lang="en-US" sz="1200" b="1" dirty="0">
                <a:solidFill>
                  <a:srgbClr val="1F497D">
                    <a:lumMod val="75000"/>
                  </a:srgbClr>
                </a:solidFill>
              </a:rPr>
              <a:t>Provincial guidelines in </a:t>
            </a:r>
            <a:r>
              <a:rPr lang="en-US" sz="1300" b="1" dirty="0">
                <a:solidFill>
                  <a:srgbClr val="1F497D">
                    <a:lumMod val="75000"/>
                  </a:srgbClr>
                </a:solidFill>
              </a:rPr>
              <a:t>South</a:t>
            </a:r>
            <a:r>
              <a:rPr lang="en-US" sz="1200" b="1" dirty="0">
                <a:solidFill>
                  <a:srgbClr val="1F497D">
                    <a:lumMod val="75000"/>
                  </a:srgbClr>
                </a:solidFill>
              </a:rPr>
              <a:t> Africa: </a:t>
            </a:r>
            <a:r>
              <a:rPr lang="en-US" sz="1200" dirty="0">
                <a:solidFill>
                  <a:srgbClr val="1F497D">
                    <a:lumMod val="75000"/>
                  </a:srgbClr>
                </a:solidFill>
              </a:rPr>
              <a:t>Western Cape guidelines (DEA&amp;DP, 2015) &amp; </a:t>
            </a:r>
          </a:p>
          <a:p>
            <a:pPr lvl="0" defTabSz="914400">
              <a:defRPr/>
            </a:pPr>
            <a:r>
              <a:rPr lang="en-US" sz="1200" dirty="0"/>
              <a:t>Concise &amp; Comprehensive Guideline: Biodiversity Offsets in KwaZulu-Natal: EKZN Wildlife (2013)</a:t>
            </a:r>
            <a:endParaRPr lang="en-ZA" sz="1200" dirty="0">
              <a:solidFill>
                <a:srgbClr val="1F497D">
                  <a:lumMod val="75000"/>
                </a:srgbClr>
              </a:solidFill>
            </a:endParaRPr>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8983">
            <a:off x="10469058" y="4499209"/>
            <a:ext cx="1630796" cy="230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25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C93AF2-21EE-47B1-B05E-825E5FED2A30}"/>
              </a:ext>
            </a:extLst>
          </p:cNvPr>
          <p:cNvSpPr txBox="1">
            <a:spLocks/>
          </p:cNvSpPr>
          <p:nvPr/>
        </p:nvSpPr>
        <p:spPr>
          <a:xfrm>
            <a:off x="731520" y="1"/>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Mitigation Hierarchy Module - Contents</a:t>
            </a:r>
          </a:p>
        </p:txBody>
      </p:sp>
      <p:graphicFrame>
        <p:nvGraphicFramePr>
          <p:cNvPr id="5" name="Content Placeholder 2">
            <a:extLst>
              <a:ext uri="{FF2B5EF4-FFF2-40B4-BE49-F238E27FC236}">
                <a16:creationId xmlns:a16="http://schemas.microsoft.com/office/drawing/2014/main" id="{A10F6691-7BD8-414F-99C8-3FB2D2E353A8}"/>
              </a:ext>
            </a:extLst>
          </p:cNvPr>
          <p:cNvGraphicFramePr>
            <a:graphicFrameLocks/>
          </p:cNvGraphicFramePr>
          <p:nvPr>
            <p:extLst>
              <p:ext uri="{D42A27DB-BD31-4B8C-83A1-F6EECF244321}">
                <p14:modId xmlns:p14="http://schemas.microsoft.com/office/powerpoint/2010/main" val="2526835092"/>
              </p:ext>
            </p:extLst>
          </p:nvPr>
        </p:nvGraphicFramePr>
        <p:xfrm>
          <a:off x="565150" y="1559289"/>
          <a:ext cx="10792661" cy="3501660"/>
        </p:xfrm>
        <a:graphic>
          <a:graphicData uri="http://schemas.openxmlformats.org/drawingml/2006/table">
            <a:tbl>
              <a:tblPr firstRow="1" bandRow="1">
                <a:tableStyleId>{93296810-A885-4BE3-A3E7-6D5BEEA58F35}</a:tableStyleId>
              </a:tblPr>
              <a:tblGrid>
                <a:gridCol w="9003906">
                  <a:extLst>
                    <a:ext uri="{9D8B030D-6E8A-4147-A177-3AD203B41FA5}">
                      <a16:colId xmlns:a16="http://schemas.microsoft.com/office/drawing/2014/main" val="20000"/>
                    </a:ext>
                  </a:extLst>
                </a:gridCol>
                <a:gridCol w="1788755">
                  <a:extLst>
                    <a:ext uri="{9D8B030D-6E8A-4147-A177-3AD203B41FA5}">
                      <a16:colId xmlns:a16="http://schemas.microsoft.com/office/drawing/2014/main" val="20001"/>
                    </a:ext>
                  </a:extLst>
                </a:gridCol>
              </a:tblGrid>
              <a:tr h="398371">
                <a:tc>
                  <a:txBody>
                    <a:bodyPr/>
                    <a:lstStyle/>
                    <a:p>
                      <a:r>
                        <a:rPr lang="en-US" dirty="0"/>
                        <a:t>Contents</a:t>
                      </a:r>
                    </a:p>
                  </a:txBody>
                  <a:tcPr/>
                </a:tc>
                <a:tc>
                  <a:txBody>
                    <a:bodyPr/>
                    <a:lstStyle/>
                    <a:p>
                      <a:r>
                        <a:rPr lang="en-US" dirty="0"/>
                        <a:t>Slides </a:t>
                      </a:r>
                    </a:p>
                  </a:txBody>
                  <a:tcPr/>
                </a:tc>
                <a:extLst>
                  <a:ext uri="{0D108BD9-81ED-4DB2-BD59-A6C34878D82A}">
                    <a16:rowId xmlns:a16="http://schemas.microsoft.com/office/drawing/2014/main" val="10000"/>
                  </a:ext>
                </a:extLst>
              </a:tr>
              <a:tr h="443327">
                <a:tc>
                  <a:txBody>
                    <a:bodyPr/>
                    <a:lstStyle/>
                    <a:p>
                      <a:r>
                        <a:rPr lang="en-GB" sz="1800" kern="1200" dirty="0">
                          <a:solidFill>
                            <a:schemeClr val="dk1"/>
                          </a:solidFill>
                          <a:effectLst/>
                          <a:latin typeface="+mn-lt"/>
                          <a:ea typeface="+mn-ea"/>
                          <a:cs typeface="+mn-cs"/>
                        </a:rPr>
                        <a:t>Introduction: The mitigation hierarchy and why follow it? Drivers and recent advances.</a:t>
                      </a:r>
                    </a:p>
                  </a:txBody>
                  <a:tcPr/>
                </a:tc>
                <a:tc>
                  <a:txBody>
                    <a:bodyPr/>
                    <a:lstStyle/>
                    <a:p>
                      <a:r>
                        <a:rPr lang="en-US" dirty="0" smtClean="0"/>
                        <a:t>4-6</a:t>
                      </a:r>
                      <a:endParaRPr lang="en-US" dirty="0"/>
                    </a:p>
                  </a:txBody>
                  <a:tcPr/>
                </a:tc>
                <a:extLst>
                  <a:ext uri="{0D108BD9-81ED-4DB2-BD59-A6C34878D82A}">
                    <a16:rowId xmlns:a16="http://schemas.microsoft.com/office/drawing/2014/main" val="10001"/>
                  </a:ext>
                </a:extLst>
              </a:tr>
              <a:tr h="443327">
                <a:tc>
                  <a:txBody>
                    <a:bodyPr/>
                    <a:lstStyle/>
                    <a:p>
                      <a:r>
                        <a:rPr lang="en-GB" sz="1800" kern="1200" dirty="0">
                          <a:solidFill>
                            <a:schemeClr val="dk1"/>
                          </a:solidFill>
                          <a:effectLst/>
                          <a:latin typeface="+mn-lt"/>
                          <a:ea typeface="+mn-ea"/>
                          <a:cs typeface="+mn-cs"/>
                        </a:rPr>
                        <a:t>Avoidance and minimisation</a:t>
                      </a:r>
                    </a:p>
                  </a:txBody>
                  <a:tcPr/>
                </a:tc>
                <a:tc>
                  <a:txBody>
                    <a:bodyPr/>
                    <a:lstStyle/>
                    <a:p>
                      <a:r>
                        <a:rPr lang="en-US" dirty="0" smtClean="0"/>
                        <a:t>7-16</a:t>
                      </a:r>
                      <a:endParaRPr lang="en-US" dirty="0"/>
                    </a:p>
                  </a:txBody>
                  <a:tcPr/>
                </a:tc>
                <a:extLst>
                  <a:ext uri="{0D108BD9-81ED-4DB2-BD59-A6C34878D82A}">
                    <a16:rowId xmlns:a16="http://schemas.microsoft.com/office/drawing/2014/main" val="10002"/>
                  </a:ext>
                </a:extLst>
              </a:tr>
              <a:tr h="443327">
                <a:tc>
                  <a:txBody>
                    <a:bodyPr/>
                    <a:lstStyle/>
                    <a:p>
                      <a:r>
                        <a:rPr lang="en-GB" sz="1800" kern="1200" dirty="0">
                          <a:solidFill>
                            <a:schemeClr val="dk1"/>
                          </a:solidFill>
                          <a:effectLst/>
                          <a:latin typeface="+mn-lt"/>
                          <a:ea typeface="+mn-ea"/>
                          <a:cs typeface="+mn-cs"/>
                        </a:rPr>
                        <a:t>Restoration and residual impacts</a:t>
                      </a:r>
                    </a:p>
                  </a:txBody>
                  <a:tcPr/>
                </a:tc>
                <a:tc>
                  <a:txBody>
                    <a:bodyPr/>
                    <a:lstStyle/>
                    <a:p>
                      <a:r>
                        <a:rPr lang="en-US" dirty="0" smtClean="0"/>
                        <a:t>17-21</a:t>
                      </a:r>
                      <a:endParaRPr lang="en-US" dirty="0"/>
                    </a:p>
                  </a:txBody>
                  <a:tcPr/>
                </a:tc>
                <a:extLst>
                  <a:ext uri="{0D108BD9-81ED-4DB2-BD59-A6C34878D82A}">
                    <a16:rowId xmlns:a16="http://schemas.microsoft.com/office/drawing/2014/main" val="10003"/>
                  </a:ext>
                </a:extLst>
              </a:tr>
              <a:tr h="443327">
                <a:tc>
                  <a:txBody>
                    <a:bodyPr/>
                    <a:lstStyle/>
                    <a:p>
                      <a:r>
                        <a:rPr lang="en-GB" sz="1800" kern="1200" dirty="0">
                          <a:solidFill>
                            <a:schemeClr val="dk1"/>
                          </a:solidFill>
                          <a:effectLst/>
                          <a:latin typeface="+mn-lt"/>
                          <a:ea typeface="+mn-ea"/>
                          <a:cs typeface="+mn-cs"/>
                        </a:rPr>
                        <a:t>Biodiversity offsets</a:t>
                      </a:r>
                    </a:p>
                  </a:txBody>
                  <a:tcPr/>
                </a:tc>
                <a:tc>
                  <a:txBody>
                    <a:bodyPr/>
                    <a:lstStyle/>
                    <a:p>
                      <a:r>
                        <a:rPr lang="en-US" dirty="0" smtClean="0"/>
                        <a:t>22-24</a:t>
                      </a:r>
                      <a:endParaRPr lang="en-US" dirty="0"/>
                    </a:p>
                  </a:txBody>
                  <a:tcPr/>
                </a:tc>
                <a:extLst>
                  <a:ext uri="{0D108BD9-81ED-4DB2-BD59-A6C34878D82A}">
                    <a16:rowId xmlns:a16="http://schemas.microsoft.com/office/drawing/2014/main" val="10004"/>
                  </a:ext>
                </a:extLst>
              </a:tr>
              <a:tr h="4433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No Net Loss, Biodiversity Net Gain and target-based compensation</a:t>
                      </a:r>
                    </a:p>
                  </a:txBody>
                  <a:tcPr/>
                </a:tc>
                <a:tc>
                  <a:txBody>
                    <a:bodyPr/>
                    <a:lstStyle/>
                    <a:p>
                      <a:r>
                        <a:rPr lang="en-US" dirty="0" smtClean="0"/>
                        <a:t>25-32</a:t>
                      </a:r>
                      <a:endParaRPr lang="en-US" dirty="0"/>
                    </a:p>
                  </a:txBody>
                  <a:tcPr/>
                </a:tc>
                <a:extLst>
                  <a:ext uri="{0D108BD9-81ED-4DB2-BD59-A6C34878D82A}">
                    <a16:rowId xmlns:a16="http://schemas.microsoft.com/office/drawing/2014/main" val="1808286182"/>
                  </a:ext>
                </a:extLst>
              </a:tr>
              <a:tr h="443327">
                <a:tc>
                  <a:txBody>
                    <a:bodyPr/>
                    <a:lstStyle/>
                    <a:p>
                      <a:r>
                        <a:rPr lang="en-GB" sz="1800" kern="1200" dirty="0">
                          <a:solidFill>
                            <a:schemeClr val="dk1"/>
                          </a:solidFill>
                          <a:effectLst/>
                          <a:latin typeface="+mn-lt"/>
                          <a:ea typeface="+mn-ea"/>
                          <a:cs typeface="+mn-cs"/>
                        </a:rPr>
                        <a:t>Offsets versus compensation</a:t>
                      </a:r>
                    </a:p>
                  </a:txBody>
                  <a:tcPr/>
                </a:tc>
                <a:tc>
                  <a:txBody>
                    <a:bodyPr/>
                    <a:lstStyle/>
                    <a:p>
                      <a:r>
                        <a:rPr lang="en-US" dirty="0" smtClean="0"/>
                        <a:t>33-35</a:t>
                      </a:r>
                      <a:endParaRPr lang="en-US" dirty="0"/>
                    </a:p>
                  </a:txBody>
                  <a:tcPr/>
                </a:tc>
                <a:extLst>
                  <a:ext uri="{0D108BD9-81ED-4DB2-BD59-A6C34878D82A}">
                    <a16:rowId xmlns:a16="http://schemas.microsoft.com/office/drawing/2014/main" val="10005"/>
                  </a:ext>
                </a:extLst>
              </a:tr>
              <a:tr h="443327">
                <a:tc>
                  <a:txBody>
                    <a:bodyPr/>
                    <a:lstStyle/>
                    <a:p>
                      <a:r>
                        <a:rPr lang="en-US" sz="1800" kern="1200" dirty="0">
                          <a:solidFill>
                            <a:schemeClr val="dk1"/>
                          </a:solidFill>
                          <a:effectLst/>
                          <a:latin typeface="+mn-lt"/>
                          <a:ea typeface="+mn-ea"/>
                          <a:cs typeface="+mn-cs"/>
                        </a:rPr>
                        <a:t>Take home messages</a:t>
                      </a:r>
                      <a:endParaRPr lang="en-GB" sz="1800" kern="1200" dirty="0">
                        <a:solidFill>
                          <a:schemeClr val="dk1"/>
                        </a:solidFill>
                        <a:effectLst/>
                        <a:latin typeface="+mn-lt"/>
                        <a:ea typeface="+mn-ea"/>
                        <a:cs typeface="+mn-cs"/>
                      </a:endParaRPr>
                    </a:p>
                  </a:txBody>
                  <a:tcPr/>
                </a:tc>
                <a:tc>
                  <a:txBody>
                    <a:bodyPr/>
                    <a:lstStyle/>
                    <a:p>
                      <a:r>
                        <a:rPr lang="en-US" smtClean="0"/>
                        <a:t>36</a:t>
                      </a:r>
                      <a:endParaRPr lang="en-US" dirty="0"/>
                    </a:p>
                  </a:txBody>
                  <a:tcPr/>
                </a:tc>
                <a:extLst>
                  <a:ext uri="{0D108BD9-81ED-4DB2-BD59-A6C34878D82A}">
                    <a16:rowId xmlns:a16="http://schemas.microsoft.com/office/drawing/2014/main" val="1142950561"/>
                  </a:ext>
                </a:extLst>
              </a:tr>
            </a:tbl>
          </a:graphicData>
        </a:graphic>
      </p:graphicFrame>
    </p:spTree>
    <p:extLst>
      <p:ext uri="{BB962C8B-B14F-4D97-AF65-F5344CB8AC3E}">
        <p14:creationId xmlns:p14="http://schemas.microsoft.com/office/powerpoint/2010/main" val="664140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631" y="794469"/>
            <a:ext cx="12744450" cy="617493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51165" y="108786"/>
            <a:ext cx="8094722" cy="546625"/>
          </a:xfrm>
          <a:prstGeom prst="rect">
            <a:avLst/>
          </a:prstGeom>
          <a:noFill/>
        </p:spPr>
        <p:txBody>
          <a:bodyPr wrap="square" rtlCol="0">
            <a:spAutoFit/>
          </a:bodyPr>
          <a:lstStyle/>
          <a:p>
            <a:pPr algn="ctr" defTabSz="768111">
              <a:lnSpc>
                <a:spcPct val="80000"/>
              </a:lnSpc>
            </a:pPr>
            <a:r>
              <a:rPr lang="fr-FR" sz="3600" b="1" dirty="0">
                <a:solidFill>
                  <a:schemeClr val="bg1"/>
                </a:solidFill>
                <a:latin typeface="Calibri" panose="020F0502020204030204" pitchFamily="34" charset="0"/>
              </a:rPr>
              <a:t>No Net </a:t>
            </a:r>
            <a:r>
              <a:rPr lang="fr-FR" sz="3600" b="1" dirty="0" err="1">
                <a:solidFill>
                  <a:schemeClr val="bg1"/>
                </a:solidFill>
                <a:latin typeface="Calibri" panose="020F0502020204030204" pitchFamily="34" charset="0"/>
              </a:rPr>
              <a:t>Loss</a:t>
            </a:r>
            <a:r>
              <a:rPr lang="fr-FR" sz="3600" b="1" dirty="0">
                <a:solidFill>
                  <a:schemeClr val="bg1"/>
                </a:solidFill>
                <a:latin typeface="Calibri" panose="020F0502020204030204" pitchFamily="34" charset="0"/>
              </a:rPr>
              <a:t> and </a:t>
            </a:r>
            <a:r>
              <a:rPr lang="fr-FR" sz="3600" b="1" dirty="0" err="1">
                <a:solidFill>
                  <a:schemeClr val="bg1"/>
                </a:solidFill>
                <a:latin typeface="Calibri" panose="020F0502020204030204" pitchFamily="34" charset="0"/>
              </a:rPr>
              <a:t>Biodiversity</a:t>
            </a:r>
            <a:r>
              <a:rPr lang="fr-FR" sz="3600" b="1" dirty="0">
                <a:solidFill>
                  <a:schemeClr val="bg1"/>
                </a:solidFill>
                <a:latin typeface="Calibri" panose="020F0502020204030204" pitchFamily="34" charset="0"/>
              </a:rPr>
              <a:t> Net Gain</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29338" y="2268043"/>
            <a:ext cx="8338375" cy="1938992"/>
          </a:xfrm>
          <a:prstGeom prst="rect">
            <a:avLst/>
          </a:prstGeom>
          <a:noFill/>
        </p:spPr>
        <p:txBody>
          <a:bodyPr wrap="square" rtlCol="0">
            <a:spAutoFit/>
          </a:bodyPr>
          <a:lstStyle/>
          <a:p>
            <a:pPr marL="717550" indent="-717550" defTabSz="768111"/>
            <a:r>
              <a:rPr lang="fr-FR" sz="4000" b="1" dirty="0">
                <a:latin typeface="Calibri" panose="020F0502020204030204" pitchFamily="34" charset="0"/>
                <a:sym typeface="Symbol" panose="05050102010706020507" pitchFamily="18" charset="2"/>
              </a:rPr>
              <a:t> </a:t>
            </a:r>
            <a:r>
              <a:rPr lang="fr-FR" sz="4000" b="1" dirty="0" err="1">
                <a:latin typeface="Calibri" panose="020F0502020204030204" pitchFamily="34" charset="0"/>
              </a:rPr>
              <a:t>See</a:t>
            </a:r>
            <a:r>
              <a:rPr lang="fr-FR" sz="4000" b="1" dirty="0">
                <a:latin typeface="Calibri" panose="020F0502020204030204" pitchFamily="34" charset="0"/>
              </a:rPr>
              <a:t> the module on the No Net </a:t>
            </a:r>
            <a:r>
              <a:rPr lang="fr-FR" sz="4000" b="1" dirty="0" err="1">
                <a:latin typeface="Calibri" panose="020F0502020204030204" pitchFamily="34" charset="0"/>
              </a:rPr>
              <a:t>Loss</a:t>
            </a:r>
            <a:r>
              <a:rPr lang="fr-FR" sz="4000" b="1" dirty="0">
                <a:latin typeface="Calibri" panose="020F0502020204030204" pitchFamily="34" charset="0"/>
              </a:rPr>
              <a:t> and </a:t>
            </a:r>
            <a:r>
              <a:rPr lang="fr-FR" sz="4000" b="1" dirty="0" err="1">
                <a:latin typeface="Calibri" panose="020F0502020204030204" pitchFamily="34" charset="0"/>
              </a:rPr>
              <a:t>Biodiversity</a:t>
            </a:r>
            <a:r>
              <a:rPr lang="fr-FR" sz="4000" b="1" dirty="0">
                <a:latin typeface="Calibri" panose="020F0502020204030204" pitchFamily="34" charset="0"/>
              </a:rPr>
              <a:t> Net Gain</a:t>
            </a:r>
          </a:p>
          <a:p>
            <a:pPr marL="717550" indent="-717550" defTabSz="768111"/>
            <a:endParaRPr lang="fr-FR" sz="4000" b="1" dirty="0">
              <a:latin typeface="Calibri" panose="020F0502020204030204" pitchFamily="34" charset="0"/>
            </a:endParaRPr>
          </a:p>
        </p:txBody>
      </p:sp>
    </p:spTree>
    <p:extLst>
      <p:ext uri="{BB962C8B-B14F-4D97-AF65-F5344CB8AC3E}">
        <p14:creationId xmlns:p14="http://schemas.microsoft.com/office/powerpoint/2010/main" val="1916569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8"/>
          <p:cNvSpPr/>
          <p:nvPr/>
        </p:nvSpPr>
        <p:spPr>
          <a:xfrm>
            <a:off x="4922028" y="3631302"/>
            <a:ext cx="1638795" cy="192380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noFill/>
          <a:ln>
            <a:noFill/>
          </a:ln>
        </p:spPr>
        <p:txBody>
          <a:bodyPr spcFirstLastPara="1" wrap="square" lIns="91425" tIns="45700" rIns="91425" bIns="45700" anchor="t" anchorCtr="0">
            <a:noAutofit/>
          </a:bodyPr>
          <a:lstStyle/>
          <a:p>
            <a:pPr>
              <a:lnSpc>
                <a:spcPct val="105000"/>
              </a:lnSpc>
            </a:pPr>
            <a:endParaRPr>
              <a:solidFill>
                <a:srgbClr val="000000"/>
              </a:solidFill>
              <a:latin typeface="Arial"/>
              <a:ea typeface="Arial"/>
              <a:cs typeface="Arial"/>
              <a:sym typeface="Arial"/>
            </a:endParaRPr>
          </a:p>
        </p:txBody>
      </p:sp>
      <p:pic>
        <p:nvPicPr>
          <p:cNvPr id="371" name="Google Shape;371;p38"/>
          <p:cNvPicPr preferRelativeResize="0"/>
          <p:nvPr/>
        </p:nvPicPr>
        <p:blipFill rotWithShape="1">
          <a:blip r:embed="rId3">
            <a:alphaModFix/>
          </a:blip>
          <a:srcRect/>
          <a:stretch/>
        </p:blipFill>
        <p:spPr>
          <a:xfrm>
            <a:off x="1602136" y="3861049"/>
            <a:ext cx="2333625" cy="1781175"/>
          </a:xfrm>
          <a:prstGeom prst="rect">
            <a:avLst/>
          </a:prstGeom>
          <a:noFill/>
          <a:ln>
            <a:noFill/>
          </a:ln>
        </p:spPr>
      </p:pic>
      <p:pic>
        <p:nvPicPr>
          <p:cNvPr id="372" name="Google Shape;372;p38"/>
          <p:cNvPicPr preferRelativeResize="0"/>
          <p:nvPr/>
        </p:nvPicPr>
        <p:blipFill rotWithShape="1">
          <a:blip r:embed="rId4">
            <a:alphaModFix/>
          </a:blip>
          <a:srcRect/>
          <a:stretch/>
        </p:blipFill>
        <p:spPr>
          <a:xfrm>
            <a:off x="1617998" y="892350"/>
            <a:ext cx="3153004" cy="1816571"/>
          </a:xfrm>
          <a:prstGeom prst="rect">
            <a:avLst/>
          </a:prstGeom>
          <a:noFill/>
          <a:ln>
            <a:noFill/>
          </a:ln>
        </p:spPr>
      </p:pic>
      <p:pic>
        <p:nvPicPr>
          <p:cNvPr id="373" name="Google Shape;373;p38"/>
          <p:cNvPicPr preferRelativeResize="0"/>
          <p:nvPr/>
        </p:nvPicPr>
        <p:blipFill rotWithShape="1">
          <a:blip r:embed="rId5">
            <a:alphaModFix/>
          </a:blip>
          <a:srcRect/>
          <a:stretch/>
        </p:blipFill>
        <p:spPr>
          <a:xfrm>
            <a:off x="9106201" y="796519"/>
            <a:ext cx="2935601" cy="2077422"/>
          </a:xfrm>
          <a:prstGeom prst="rect">
            <a:avLst/>
          </a:prstGeom>
          <a:noFill/>
          <a:ln>
            <a:noFill/>
          </a:ln>
        </p:spPr>
      </p:pic>
      <p:pic>
        <p:nvPicPr>
          <p:cNvPr id="374" name="Google Shape;374;p38"/>
          <p:cNvPicPr preferRelativeResize="0"/>
          <p:nvPr/>
        </p:nvPicPr>
        <p:blipFill rotWithShape="1">
          <a:blip r:embed="rId6">
            <a:alphaModFix/>
          </a:blip>
          <a:srcRect/>
          <a:stretch/>
        </p:blipFill>
        <p:spPr>
          <a:xfrm>
            <a:off x="8382400" y="3891122"/>
            <a:ext cx="2319862" cy="1512168"/>
          </a:xfrm>
          <a:prstGeom prst="rect">
            <a:avLst/>
          </a:prstGeom>
          <a:noFill/>
          <a:ln>
            <a:noFill/>
          </a:ln>
        </p:spPr>
      </p:pic>
      <p:pic>
        <p:nvPicPr>
          <p:cNvPr id="375" name="Google Shape;375;p38"/>
          <p:cNvPicPr preferRelativeResize="0"/>
          <p:nvPr/>
        </p:nvPicPr>
        <p:blipFill rotWithShape="1">
          <a:blip r:embed="rId7">
            <a:alphaModFix/>
          </a:blip>
          <a:srcRect/>
          <a:stretch/>
        </p:blipFill>
        <p:spPr>
          <a:xfrm>
            <a:off x="3791744" y="1978838"/>
            <a:ext cx="4537474" cy="3416389"/>
          </a:xfrm>
          <a:prstGeom prst="rect">
            <a:avLst/>
          </a:prstGeom>
          <a:noFill/>
          <a:ln>
            <a:noFill/>
          </a:ln>
        </p:spPr>
      </p:pic>
      <p:pic>
        <p:nvPicPr>
          <p:cNvPr id="381" name="Google Shape;381;p38"/>
          <p:cNvPicPr preferRelativeResize="0"/>
          <p:nvPr/>
        </p:nvPicPr>
        <p:blipFill rotWithShape="1">
          <a:blip r:embed="rId8">
            <a:alphaModFix/>
          </a:blip>
          <a:srcRect/>
          <a:stretch/>
        </p:blipFill>
        <p:spPr>
          <a:xfrm>
            <a:off x="3606565" y="5808683"/>
            <a:ext cx="2032472" cy="730230"/>
          </a:xfrm>
          <a:prstGeom prst="rect">
            <a:avLst/>
          </a:prstGeom>
          <a:noFill/>
          <a:ln>
            <a:noFill/>
          </a:ln>
        </p:spPr>
      </p:pic>
      <p:sp>
        <p:nvSpPr>
          <p:cNvPr id="2" name="Rectangle 1">
            <a:extLst>
              <a:ext uri="{FF2B5EF4-FFF2-40B4-BE49-F238E27FC236}">
                <a16:creationId xmlns:a16="http://schemas.microsoft.com/office/drawing/2014/main" id="{5A264F35-7D4F-4DFA-992D-D1FA802F4E81}"/>
              </a:ext>
            </a:extLst>
          </p:cNvPr>
          <p:cNvSpPr/>
          <p:nvPr/>
        </p:nvSpPr>
        <p:spPr>
          <a:xfrm>
            <a:off x="3115088" y="99210"/>
            <a:ext cx="5922455" cy="584775"/>
          </a:xfrm>
          <a:prstGeom prst="rect">
            <a:avLst/>
          </a:prstGeom>
        </p:spPr>
        <p:txBody>
          <a:bodyPr wrap="none">
            <a:spAutoFit/>
          </a:bodyPr>
          <a:lstStyle/>
          <a:p>
            <a:r>
              <a:rPr lang="fr-FR" sz="3200" b="1" dirty="0" err="1">
                <a:solidFill>
                  <a:schemeClr val="bg1"/>
                </a:solidFill>
                <a:latin typeface="Calibri" panose="020F0502020204030204" pitchFamily="34" charset="0"/>
                <a:ea typeface="Garamond"/>
                <a:cs typeface="Calibri" panose="020F0502020204030204" pitchFamily="34" charset="0"/>
                <a:sym typeface="Garamond"/>
              </a:rPr>
              <a:t>Examples</a:t>
            </a:r>
            <a:r>
              <a:rPr lang="fr-FR" sz="3200" b="1" dirty="0">
                <a:solidFill>
                  <a:schemeClr val="bg1"/>
                </a:solidFill>
                <a:latin typeface="Calibri" panose="020F0502020204030204" pitchFamily="34" charset="0"/>
                <a:ea typeface="Garamond"/>
                <a:cs typeface="Calibri" panose="020F0502020204030204" pitchFamily="34" charset="0"/>
                <a:sym typeface="Garamond"/>
              </a:rPr>
              <a:t> of mitigation </a:t>
            </a:r>
            <a:r>
              <a:rPr lang="fr-FR" sz="3200" b="1" dirty="0" err="1">
                <a:solidFill>
                  <a:schemeClr val="bg1"/>
                </a:solidFill>
                <a:latin typeface="Calibri" panose="020F0502020204030204" pitchFamily="34" charset="0"/>
                <a:ea typeface="Garamond"/>
                <a:cs typeface="Calibri" panose="020F0502020204030204" pitchFamily="34" charset="0"/>
                <a:sym typeface="Garamond"/>
              </a:rPr>
              <a:t>measures</a:t>
            </a:r>
            <a:endParaRPr lang="fr-FR" sz="3200" b="1" dirty="0">
              <a:solidFill>
                <a:schemeClr val="bg1"/>
              </a:solidFill>
              <a:latin typeface="Calibri" panose="020F0502020204030204" pitchFamily="34" charset="0"/>
              <a:ea typeface="Garamond"/>
              <a:cs typeface="Calibri" panose="020F0502020204030204" pitchFamily="34" charset="0"/>
              <a:sym typeface="Garamond"/>
            </a:endParaRPr>
          </a:p>
        </p:txBody>
      </p:sp>
      <p:sp>
        <p:nvSpPr>
          <p:cNvPr id="3" name="Callout: Bent Line 2">
            <a:extLst>
              <a:ext uri="{FF2B5EF4-FFF2-40B4-BE49-F238E27FC236}">
                <a16:creationId xmlns:a16="http://schemas.microsoft.com/office/drawing/2014/main" id="{6DCF6E83-0BCE-428A-9794-BD821E0A5370}"/>
              </a:ext>
            </a:extLst>
          </p:cNvPr>
          <p:cNvSpPr/>
          <p:nvPr/>
        </p:nvSpPr>
        <p:spPr>
          <a:xfrm>
            <a:off x="5390413" y="1232275"/>
            <a:ext cx="2106657" cy="798602"/>
          </a:xfrm>
          <a:prstGeom prst="borderCallout2">
            <a:avLst>
              <a:gd name="adj1" fmla="val 45319"/>
              <a:gd name="adj2" fmla="val 60"/>
              <a:gd name="adj3" fmla="val 18750"/>
              <a:gd name="adj4" fmla="val -16667"/>
              <a:gd name="adj5" fmla="val 426268"/>
              <a:gd name="adj6" fmla="val -401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fr-FR" i="1">
                <a:solidFill>
                  <a:srgbClr val="CC00CC"/>
                </a:solidFill>
                <a:latin typeface="Arial"/>
                <a:ea typeface="Arial"/>
                <a:cs typeface="Arial"/>
                <a:sym typeface="Arial"/>
              </a:rPr>
              <a:t>Avoidance:  </a:t>
            </a:r>
            <a:endParaRPr lang="fr-FR"/>
          </a:p>
          <a:p>
            <a:pPr algn="ctr">
              <a:lnSpc>
                <a:spcPct val="105000"/>
              </a:lnSpc>
            </a:pPr>
            <a:r>
              <a:rPr lang="fr-FR" i="1">
                <a:solidFill>
                  <a:srgbClr val="000000"/>
                </a:solidFill>
                <a:latin typeface="Arial"/>
                <a:ea typeface="Arial"/>
                <a:cs typeface="Arial"/>
                <a:sym typeface="Arial"/>
              </a:rPr>
              <a:t>E.g. set-aside at mine site.</a:t>
            </a:r>
            <a:endParaRPr lang="fr-FR" i="1" dirty="0">
              <a:solidFill>
                <a:srgbClr val="000000"/>
              </a:solidFill>
              <a:latin typeface="Arial"/>
              <a:ea typeface="Arial"/>
              <a:cs typeface="Arial"/>
              <a:sym typeface="Arial"/>
            </a:endParaRPr>
          </a:p>
        </p:txBody>
      </p:sp>
      <p:sp>
        <p:nvSpPr>
          <p:cNvPr id="16" name="Callout: Bent Line 15">
            <a:extLst>
              <a:ext uri="{FF2B5EF4-FFF2-40B4-BE49-F238E27FC236}">
                <a16:creationId xmlns:a16="http://schemas.microsoft.com/office/drawing/2014/main" id="{C98DE1B5-F103-4497-8914-23A898D2A4F2}"/>
              </a:ext>
            </a:extLst>
          </p:cNvPr>
          <p:cNvSpPr/>
          <p:nvPr/>
        </p:nvSpPr>
        <p:spPr>
          <a:xfrm>
            <a:off x="543771" y="2838836"/>
            <a:ext cx="2790505" cy="798602"/>
          </a:xfrm>
          <a:prstGeom prst="borderCallout2">
            <a:avLst>
              <a:gd name="adj1" fmla="val 54176"/>
              <a:gd name="adj2" fmla="val 100537"/>
              <a:gd name="adj3" fmla="val 119965"/>
              <a:gd name="adj4" fmla="val 120018"/>
              <a:gd name="adj5" fmla="val 219409"/>
              <a:gd name="adj6" fmla="val 1533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fr-FR" i="1" dirty="0" err="1">
                <a:solidFill>
                  <a:srgbClr val="CC00CC"/>
                </a:solidFill>
                <a:latin typeface="Arial"/>
                <a:ea typeface="Arial"/>
                <a:cs typeface="Arial"/>
                <a:sym typeface="Arial"/>
              </a:rPr>
              <a:t>Avoidance</a:t>
            </a:r>
            <a:r>
              <a:rPr lang="fr-FR" i="1" dirty="0">
                <a:solidFill>
                  <a:srgbClr val="CC00CC"/>
                </a:solidFill>
                <a:latin typeface="Arial"/>
                <a:ea typeface="Arial"/>
                <a:cs typeface="Arial"/>
                <a:sym typeface="Arial"/>
              </a:rPr>
              <a:t>:</a:t>
            </a:r>
            <a:r>
              <a:rPr lang="fr-FR" i="1" dirty="0">
                <a:solidFill>
                  <a:srgbClr val="000000"/>
                </a:solidFill>
                <a:latin typeface="Arial"/>
                <a:ea typeface="Arial"/>
                <a:cs typeface="Arial"/>
                <a:sym typeface="Arial"/>
              </a:rPr>
              <a:t> </a:t>
            </a:r>
            <a:endParaRPr lang="fr-FR" dirty="0"/>
          </a:p>
          <a:p>
            <a:pPr algn="ctr">
              <a:lnSpc>
                <a:spcPct val="105000"/>
              </a:lnSpc>
            </a:pPr>
            <a:r>
              <a:rPr lang="fr-FR" i="1" dirty="0">
                <a:solidFill>
                  <a:srgbClr val="000000"/>
                </a:solidFill>
                <a:latin typeface="Arial"/>
                <a:ea typeface="Arial"/>
                <a:cs typeface="Arial"/>
                <a:sym typeface="Arial"/>
              </a:rPr>
              <a:t>E.g. Pipeline tunnels </a:t>
            </a:r>
            <a:r>
              <a:rPr lang="fr-FR" i="1" dirty="0" err="1">
                <a:solidFill>
                  <a:srgbClr val="000000"/>
                </a:solidFill>
                <a:latin typeface="Arial"/>
                <a:ea typeface="Arial"/>
                <a:cs typeface="Arial"/>
                <a:sym typeface="Arial"/>
              </a:rPr>
              <a:t>under</a:t>
            </a:r>
            <a:r>
              <a:rPr lang="fr-FR" i="1" dirty="0">
                <a:solidFill>
                  <a:srgbClr val="000000"/>
                </a:solidFill>
                <a:latin typeface="Arial"/>
                <a:ea typeface="Arial"/>
                <a:cs typeface="Arial"/>
                <a:sym typeface="Arial"/>
              </a:rPr>
              <a:t> </a:t>
            </a:r>
            <a:r>
              <a:rPr lang="fr-FR" i="1" dirty="0" err="1">
                <a:solidFill>
                  <a:srgbClr val="000000"/>
                </a:solidFill>
                <a:latin typeface="Arial"/>
                <a:ea typeface="Arial"/>
                <a:cs typeface="Arial"/>
                <a:sym typeface="Arial"/>
              </a:rPr>
              <a:t>forest</a:t>
            </a:r>
            <a:r>
              <a:rPr lang="fr-FR" i="1" dirty="0">
                <a:solidFill>
                  <a:srgbClr val="000000"/>
                </a:solidFill>
                <a:latin typeface="Arial"/>
                <a:ea typeface="Arial"/>
                <a:cs typeface="Arial"/>
                <a:sym typeface="Arial"/>
              </a:rPr>
              <a:t>. </a:t>
            </a:r>
          </a:p>
        </p:txBody>
      </p:sp>
      <p:sp>
        <p:nvSpPr>
          <p:cNvPr id="17" name="Callout: Bent Line 16">
            <a:extLst>
              <a:ext uri="{FF2B5EF4-FFF2-40B4-BE49-F238E27FC236}">
                <a16:creationId xmlns:a16="http://schemas.microsoft.com/office/drawing/2014/main" id="{D5F1857D-70FB-4701-8081-221F1BC69EC2}"/>
              </a:ext>
            </a:extLst>
          </p:cNvPr>
          <p:cNvSpPr/>
          <p:nvPr/>
        </p:nvSpPr>
        <p:spPr>
          <a:xfrm>
            <a:off x="8739931" y="2884292"/>
            <a:ext cx="2790505" cy="798602"/>
          </a:xfrm>
          <a:prstGeom prst="borderCallout2">
            <a:avLst>
              <a:gd name="adj1" fmla="val 48850"/>
              <a:gd name="adj2" fmla="val -54"/>
              <a:gd name="adj3" fmla="val 89700"/>
              <a:gd name="adj4" fmla="val -34590"/>
              <a:gd name="adj5" fmla="val 190254"/>
              <a:gd name="adj6" fmla="val -1305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en-US" i="1" dirty="0" err="1">
                <a:solidFill>
                  <a:srgbClr val="CC00CC"/>
                </a:solidFill>
                <a:latin typeface="Arial"/>
                <a:ea typeface="Arial"/>
                <a:cs typeface="Arial"/>
                <a:sym typeface="Arial"/>
              </a:rPr>
              <a:t>Minimisation</a:t>
            </a:r>
            <a:r>
              <a:rPr lang="en-US" i="1" dirty="0">
                <a:solidFill>
                  <a:srgbClr val="CC00CC"/>
                </a:solidFill>
                <a:latin typeface="Arial"/>
                <a:ea typeface="Arial"/>
                <a:cs typeface="Arial"/>
                <a:sym typeface="Arial"/>
              </a:rPr>
              <a:t>:</a:t>
            </a:r>
            <a:r>
              <a:rPr lang="en-US" i="1" dirty="0">
                <a:solidFill>
                  <a:srgbClr val="000000"/>
                </a:solidFill>
                <a:latin typeface="Arial"/>
                <a:ea typeface="Arial"/>
                <a:cs typeface="Arial"/>
                <a:sym typeface="Arial"/>
              </a:rPr>
              <a:t> </a:t>
            </a:r>
            <a:endParaRPr lang="en-US" dirty="0"/>
          </a:p>
          <a:p>
            <a:pPr algn="ctr">
              <a:lnSpc>
                <a:spcPct val="105000"/>
              </a:lnSpc>
            </a:pPr>
            <a:r>
              <a:rPr lang="en-US" i="1" dirty="0">
                <a:solidFill>
                  <a:srgbClr val="000000"/>
                </a:solidFill>
                <a:latin typeface="Arial"/>
                <a:ea typeface="Arial"/>
                <a:cs typeface="Arial"/>
                <a:sym typeface="Arial"/>
              </a:rPr>
              <a:t>E.g. Paced directional clearing.</a:t>
            </a:r>
          </a:p>
        </p:txBody>
      </p:sp>
      <p:sp>
        <p:nvSpPr>
          <p:cNvPr id="18" name="Callout: Bent Line 17">
            <a:extLst>
              <a:ext uri="{FF2B5EF4-FFF2-40B4-BE49-F238E27FC236}">
                <a16:creationId xmlns:a16="http://schemas.microsoft.com/office/drawing/2014/main" id="{8204EC40-B847-44EC-948B-89D2AB08D4F2}"/>
              </a:ext>
            </a:extLst>
          </p:cNvPr>
          <p:cNvSpPr/>
          <p:nvPr/>
        </p:nvSpPr>
        <p:spPr>
          <a:xfrm>
            <a:off x="8067096" y="5601200"/>
            <a:ext cx="3373764" cy="798602"/>
          </a:xfrm>
          <a:prstGeom prst="borderCallout2">
            <a:avLst>
              <a:gd name="adj1" fmla="val 48850"/>
              <a:gd name="adj2" fmla="val -54"/>
              <a:gd name="adj3" fmla="val -129"/>
              <a:gd name="adj4" fmla="val -50912"/>
              <a:gd name="adj5" fmla="val -93782"/>
              <a:gd name="adj6" fmla="val -631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en-US" i="1" dirty="0">
                <a:solidFill>
                  <a:srgbClr val="CC00CC"/>
                </a:solidFill>
                <a:latin typeface="Arial"/>
                <a:ea typeface="Arial"/>
                <a:cs typeface="Arial"/>
                <a:sym typeface="Arial"/>
              </a:rPr>
              <a:t>Avoidance:</a:t>
            </a:r>
            <a:r>
              <a:rPr lang="en-US" i="1" dirty="0">
                <a:solidFill>
                  <a:srgbClr val="000000"/>
                </a:solidFill>
                <a:latin typeface="Arial"/>
                <a:ea typeface="Arial"/>
                <a:cs typeface="Arial"/>
                <a:sym typeface="Arial"/>
              </a:rPr>
              <a:t> </a:t>
            </a:r>
            <a:endParaRPr lang="en-US" dirty="0"/>
          </a:p>
          <a:p>
            <a:pPr algn="ctr">
              <a:lnSpc>
                <a:spcPct val="105000"/>
              </a:lnSpc>
            </a:pPr>
            <a:r>
              <a:rPr lang="en-US" i="1" dirty="0">
                <a:solidFill>
                  <a:srgbClr val="000000"/>
                </a:solidFill>
                <a:latin typeface="Arial"/>
                <a:ea typeface="Arial"/>
                <a:cs typeface="Arial"/>
                <a:sym typeface="Arial"/>
              </a:rPr>
              <a:t>E.g. Rerouting pipeline around specific forest patches.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9"/>
          <p:cNvPicPr preferRelativeResize="0"/>
          <p:nvPr/>
        </p:nvPicPr>
        <p:blipFill rotWithShape="1">
          <a:blip r:embed="rId3">
            <a:alphaModFix/>
          </a:blip>
          <a:srcRect/>
          <a:stretch/>
        </p:blipFill>
        <p:spPr>
          <a:xfrm>
            <a:off x="1460501" y="-902"/>
            <a:ext cx="3486927" cy="2330877"/>
          </a:xfrm>
          <a:prstGeom prst="rect">
            <a:avLst/>
          </a:prstGeom>
          <a:noFill/>
          <a:ln>
            <a:noFill/>
          </a:ln>
        </p:spPr>
      </p:pic>
      <p:pic>
        <p:nvPicPr>
          <p:cNvPr id="389" name="Google Shape;389;p39"/>
          <p:cNvPicPr preferRelativeResize="0"/>
          <p:nvPr/>
        </p:nvPicPr>
        <p:blipFill rotWithShape="1">
          <a:blip r:embed="rId4">
            <a:alphaModFix/>
          </a:blip>
          <a:srcRect/>
          <a:stretch/>
        </p:blipFill>
        <p:spPr>
          <a:xfrm>
            <a:off x="7989169" y="4945484"/>
            <a:ext cx="2739217" cy="1912516"/>
          </a:xfrm>
          <a:prstGeom prst="rect">
            <a:avLst/>
          </a:prstGeom>
          <a:noFill/>
          <a:ln>
            <a:noFill/>
          </a:ln>
        </p:spPr>
      </p:pic>
      <p:pic>
        <p:nvPicPr>
          <p:cNvPr id="390" name="Google Shape;390;p39"/>
          <p:cNvPicPr preferRelativeResize="0"/>
          <p:nvPr/>
        </p:nvPicPr>
        <p:blipFill rotWithShape="1">
          <a:blip r:embed="rId5">
            <a:alphaModFix/>
          </a:blip>
          <a:srcRect/>
          <a:stretch/>
        </p:blipFill>
        <p:spPr>
          <a:xfrm>
            <a:off x="7816116" y="-38100"/>
            <a:ext cx="2851885" cy="2272429"/>
          </a:xfrm>
          <a:prstGeom prst="rect">
            <a:avLst/>
          </a:prstGeom>
          <a:noFill/>
          <a:ln>
            <a:noFill/>
          </a:ln>
        </p:spPr>
      </p:pic>
      <p:pic>
        <p:nvPicPr>
          <p:cNvPr id="391" name="Google Shape;391;p39"/>
          <p:cNvPicPr preferRelativeResize="0"/>
          <p:nvPr/>
        </p:nvPicPr>
        <p:blipFill rotWithShape="1">
          <a:blip r:embed="rId6">
            <a:alphaModFix/>
          </a:blip>
          <a:srcRect/>
          <a:stretch/>
        </p:blipFill>
        <p:spPr>
          <a:xfrm>
            <a:off x="1524000" y="4509120"/>
            <a:ext cx="3279229" cy="2459422"/>
          </a:xfrm>
          <a:prstGeom prst="rect">
            <a:avLst/>
          </a:prstGeom>
          <a:noFill/>
          <a:ln>
            <a:noFill/>
          </a:ln>
        </p:spPr>
      </p:pic>
      <p:pic>
        <p:nvPicPr>
          <p:cNvPr id="392" name="Google Shape;392;p39"/>
          <p:cNvPicPr preferRelativeResize="0"/>
          <p:nvPr/>
        </p:nvPicPr>
        <p:blipFill rotWithShape="1">
          <a:blip r:embed="rId7">
            <a:alphaModFix/>
          </a:blip>
          <a:srcRect/>
          <a:stretch/>
        </p:blipFill>
        <p:spPr>
          <a:xfrm>
            <a:off x="3849043" y="1717340"/>
            <a:ext cx="4537474" cy="3416389"/>
          </a:xfrm>
          <a:prstGeom prst="rect">
            <a:avLst/>
          </a:prstGeom>
          <a:noFill/>
          <a:ln>
            <a:noFill/>
          </a:ln>
        </p:spPr>
      </p:pic>
      <p:sp>
        <p:nvSpPr>
          <p:cNvPr id="393" name="Google Shape;393;p39"/>
          <p:cNvSpPr/>
          <p:nvPr/>
        </p:nvSpPr>
        <p:spPr>
          <a:xfrm>
            <a:off x="5042522" y="103034"/>
            <a:ext cx="2133599" cy="102171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2160" y="118786"/>
                </a:moveTo>
                <a:lnTo>
                  <a:pt x="26190" y="149857"/>
                </a:lnTo>
                <a:lnTo>
                  <a:pt x="-19326" y="488178"/>
                </a:lnTo>
              </a:path>
            </a:pathLst>
          </a:custGeom>
          <a:solidFill>
            <a:srgbClr val="F2F2F2"/>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lgn="ctr">
              <a:lnSpc>
                <a:spcPct val="105000"/>
              </a:lnSpc>
            </a:pPr>
            <a:r>
              <a:rPr lang="fr-FR" i="1">
                <a:solidFill>
                  <a:srgbClr val="0404BC"/>
                </a:solidFill>
                <a:latin typeface="Arial"/>
                <a:ea typeface="Arial"/>
                <a:cs typeface="Arial"/>
                <a:sym typeface="Arial"/>
              </a:rPr>
              <a:t>Offset</a:t>
            </a:r>
            <a:r>
              <a:rPr lang="fr-FR" sz="1700" i="1">
                <a:solidFill>
                  <a:srgbClr val="0404BC"/>
                </a:solidFill>
                <a:latin typeface="Arial"/>
                <a:ea typeface="Arial"/>
                <a:cs typeface="Arial"/>
                <a:sym typeface="Arial"/>
              </a:rPr>
              <a:t>: </a:t>
            </a:r>
            <a:r>
              <a:rPr lang="fr-FR" sz="1700" i="1">
                <a:solidFill>
                  <a:srgbClr val="000000"/>
                </a:solidFill>
                <a:latin typeface="Arial"/>
                <a:ea typeface="Arial"/>
                <a:cs typeface="Arial"/>
                <a:sym typeface="Arial"/>
              </a:rPr>
              <a:t>Conserving threatened forest around the mine</a:t>
            </a:r>
            <a:endParaRPr sz="1700">
              <a:solidFill>
                <a:srgbClr val="000000"/>
              </a:solidFill>
              <a:latin typeface="Arial"/>
              <a:ea typeface="Arial"/>
              <a:cs typeface="Arial"/>
              <a:sym typeface="Arial"/>
            </a:endParaRPr>
          </a:p>
        </p:txBody>
      </p:sp>
      <p:sp>
        <p:nvSpPr>
          <p:cNvPr id="394" name="Google Shape;394;p39"/>
          <p:cNvSpPr/>
          <p:nvPr/>
        </p:nvSpPr>
        <p:spPr>
          <a:xfrm>
            <a:off x="8330144" y="3068960"/>
            <a:ext cx="2362200" cy="1800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47" y="1092"/>
                </a:moveTo>
                <a:lnTo>
                  <a:pt x="-40188" y="23380"/>
                </a:lnTo>
                <a:lnTo>
                  <a:pt x="-177444" y="84562"/>
                </a:lnTo>
              </a:path>
            </a:pathLst>
          </a:custGeom>
          <a:solidFill>
            <a:srgbClr val="F2F2F2"/>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lgn="ctr">
              <a:lnSpc>
                <a:spcPct val="105000"/>
              </a:lnSpc>
            </a:pPr>
            <a:r>
              <a:rPr lang="fr-FR" i="1">
                <a:solidFill>
                  <a:srgbClr val="0000CC"/>
                </a:solidFill>
                <a:latin typeface="Arial"/>
                <a:ea typeface="Arial"/>
                <a:cs typeface="Arial"/>
                <a:sym typeface="Arial"/>
              </a:rPr>
              <a:t>Offset:  </a:t>
            </a:r>
            <a:endParaRPr/>
          </a:p>
          <a:p>
            <a:pPr algn="ctr">
              <a:lnSpc>
                <a:spcPct val="105000"/>
              </a:lnSpc>
            </a:pPr>
            <a:r>
              <a:rPr lang="fr-FR" sz="1700" i="1">
                <a:solidFill>
                  <a:srgbClr val="000000"/>
                </a:solidFill>
                <a:latin typeface="Arial"/>
                <a:ea typeface="Arial"/>
                <a:cs typeface="Arial"/>
                <a:sym typeface="Arial"/>
              </a:rPr>
              <a:t>Protecting and managing other priority areas which offer conservation jobs for local communities</a:t>
            </a:r>
            <a:endParaRPr sz="1700">
              <a:solidFill>
                <a:srgbClr val="000000"/>
              </a:solidFill>
              <a:latin typeface="Arial"/>
              <a:ea typeface="Arial"/>
              <a:cs typeface="Arial"/>
              <a:sym typeface="Arial"/>
            </a:endParaRPr>
          </a:p>
        </p:txBody>
      </p:sp>
      <p:sp>
        <p:nvSpPr>
          <p:cNvPr id="395" name="Google Shape;395;p39"/>
          <p:cNvSpPr/>
          <p:nvPr/>
        </p:nvSpPr>
        <p:spPr>
          <a:xfrm>
            <a:off x="8686800" y="1916832"/>
            <a:ext cx="1981200" cy="99898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5" y="81132"/>
                </a:moveTo>
                <a:lnTo>
                  <a:pt x="-79537" y="107123"/>
                </a:lnTo>
                <a:lnTo>
                  <a:pt x="-158896" y="145645"/>
                </a:lnTo>
              </a:path>
            </a:pathLst>
          </a:custGeom>
          <a:solidFill>
            <a:srgbClr val="F2F2F2"/>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lgn="ctr">
              <a:lnSpc>
                <a:spcPct val="105000"/>
              </a:lnSpc>
            </a:pPr>
            <a:r>
              <a:rPr lang="fr-FR" i="1">
                <a:solidFill>
                  <a:srgbClr val="0000CC"/>
                </a:solidFill>
                <a:latin typeface="Arial"/>
                <a:ea typeface="Arial"/>
                <a:cs typeface="Arial"/>
                <a:sym typeface="Arial"/>
              </a:rPr>
              <a:t>Offset</a:t>
            </a:r>
            <a:r>
              <a:rPr lang="fr-FR" sz="1700" i="1">
                <a:solidFill>
                  <a:srgbClr val="0000CC"/>
                </a:solidFill>
                <a:latin typeface="Arial"/>
                <a:ea typeface="Arial"/>
                <a:cs typeface="Arial"/>
                <a:sym typeface="Arial"/>
              </a:rPr>
              <a:t>: </a:t>
            </a:r>
            <a:r>
              <a:rPr lang="fr-FR" sz="1700" i="1">
                <a:solidFill>
                  <a:srgbClr val="000000"/>
                </a:solidFill>
                <a:latin typeface="Arial"/>
                <a:ea typeface="Arial"/>
                <a:cs typeface="Arial"/>
                <a:sym typeface="Arial"/>
              </a:rPr>
              <a:t>Protecting threatened Ankerana Forest </a:t>
            </a:r>
            <a:endParaRPr sz="1700">
              <a:solidFill>
                <a:srgbClr val="000000"/>
              </a:solidFill>
              <a:latin typeface="Arial"/>
              <a:ea typeface="Arial"/>
              <a:cs typeface="Arial"/>
              <a:sym typeface="Arial"/>
            </a:endParaRPr>
          </a:p>
        </p:txBody>
      </p:sp>
      <p:sp>
        <p:nvSpPr>
          <p:cNvPr id="396" name="Google Shape;396;p39"/>
          <p:cNvSpPr/>
          <p:nvPr/>
        </p:nvSpPr>
        <p:spPr>
          <a:xfrm>
            <a:off x="4661520" y="5733257"/>
            <a:ext cx="2514600" cy="101629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2333" y="2659"/>
                </a:moveTo>
                <a:lnTo>
                  <a:pt x="37861" y="-52988"/>
                </a:lnTo>
                <a:lnTo>
                  <a:pt x="-3419" y="-159510"/>
                </a:lnTo>
              </a:path>
            </a:pathLst>
          </a:custGeom>
          <a:solidFill>
            <a:srgbClr val="F2F2F2"/>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lgn="ctr">
              <a:lnSpc>
                <a:spcPct val="105000"/>
              </a:lnSpc>
            </a:pPr>
            <a:r>
              <a:rPr lang="fr-FR" i="1">
                <a:solidFill>
                  <a:srgbClr val="CC00CC"/>
                </a:solidFill>
                <a:latin typeface="Arial"/>
                <a:ea typeface="Arial"/>
                <a:cs typeface="Arial"/>
                <a:sym typeface="Arial"/>
              </a:rPr>
              <a:t>Restoration:</a:t>
            </a:r>
            <a:r>
              <a:rPr lang="fr-FR" i="1">
                <a:solidFill>
                  <a:srgbClr val="000000"/>
                </a:solidFill>
                <a:latin typeface="Arial"/>
                <a:ea typeface="Arial"/>
                <a:cs typeface="Arial"/>
                <a:sym typeface="Arial"/>
              </a:rPr>
              <a:t> </a:t>
            </a:r>
            <a:endParaRPr/>
          </a:p>
          <a:p>
            <a:pPr algn="ctr">
              <a:lnSpc>
                <a:spcPct val="105000"/>
              </a:lnSpc>
            </a:pPr>
            <a:r>
              <a:rPr lang="fr-FR" sz="1700" i="1">
                <a:solidFill>
                  <a:srgbClr val="000000"/>
                </a:solidFill>
                <a:latin typeface="Arial"/>
                <a:ea typeface="Arial"/>
                <a:cs typeface="Arial"/>
                <a:sym typeface="Arial"/>
              </a:rPr>
              <a:t>On and around mine site and pipeline</a:t>
            </a:r>
            <a:endParaRPr sz="1700" i="1">
              <a:solidFill>
                <a:srgbClr val="000000"/>
              </a:solidFill>
              <a:latin typeface="Arial"/>
              <a:ea typeface="Arial"/>
              <a:cs typeface="Arial"/>
              <a:sym typeface="Arial"/>
            </a:endParaRPr>
          </a:p>
        </p:txBody>
      </p:sp>
      <p:sp>
        <p:nvSpPr>
          <p:cNvPr id="397" name="Google Shape;397;p39"/>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solidFill>
                  <a:srgbClr val="888888"/>
                </a:solidFill>
              </a:rPr>
              <a:pPr/>
              <a:t>32</a:t>
            </a:fld>
            <a:endParaRPr>
              <a:solidFill>
                <a:srgbClr val="88888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4"/>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Mitigation </a:t>
            </a:r>
            <a:r>
              <a:rPr lang="fr-FR" sz="3600" b="1" dirty="0" err="1">
                <a:solidFill>
                  <a:schemeClr val="bg1"/>
                </a:solidFill>
                <a:latin typeface="Calibri" panose="020F0502020204030204" pitchFamily="34" charset="0"/>
              </a:rPr>
              <a:t>hierarchy</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887478" y="2573511"/>
            <a:ext cx="8338375" cy="707886"/>
          </a:xfrm>
          <a:prstGeom prst="rect">
            <a:avLst/>
          </a:prstGeom>
          <a:noFill/>
        </p:spPr>
        <p:txBody>
          <a:bodyPr wrap="square" rtlCol="0">
            <a:spAutoFit/>
          </a:bodyPr>
          <a:lstStyle/>
          <a:p>
            <a:pPr algn="ctr" defTabSz="768111"/>
            <a:r>
              <a:rPr lang="fr-FR" sz="4000" b="1" dirty="0">
                <a:latin typeface="Calibri" panose="020F0502020204030204" pitchFamily="34" charset="0"/>
              </a:rPr>
              <a:t>Offsets vs Compensation</a:t>
            </a:r>
          </a:p>
        </p:txBody>
      </p:sp>
    </p:spTree>
    <p:extLst>
      <p:ext uri="{BB962C8B-B14F-4D97-AF65-F5344CB8AC3E}">
        <p14:creationId xmlns:p14="http://schemas.microsoft.com/office/powerpoint/2010/main" val="1712439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0"/>
          <p:cNvSpPr txBox="1">
            <a:spLocks noGrp="1"/>
          </p:cNvSpPr>
          <p:nvPr>
            <p:ph type="body" idx="4294967295"/>
          </p:nvPr>
        </p:nvSpPr>
        <p:spPr>
          <a:xfrm>
            <a:off x="577851" y="1060450"/>
            <a:ext cx="7708900" cy="497840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vert="horz" wrap="square" lIns="91425" tIns="45700" rIns="91425" bIns="45700" rtlCol="0" anchor="t" anchorCtr="0">
            <a:noAutofit/>
          </a:bodyPr>
          <a:lstStyle/>
          <a:p>
            <a:pPr>
              <a:spcBef>
                <a:spcPts val="0"/>
              </a:spcBef>
              <a:buClr>
                <a:srgbClr val="9BBB59"/>
              </a:buClr>
              <a:buSzPts val="2800"/>
              <a:buNone/>
            </a:pPr>
            <a:r>
              <a:rPr lang="en-US" dirty="0">
                <a:solidFill>
                  <a:srgbClr val="9BBB59"/>
                </a:solidFill>
                <a:latin typeface="Arial"/>
                <a:ea typeface="Arial"/>
                <a:cs typeface="Arial"/>
                <a:sym typeface="Arial"/>
              </a:rPr>
              <a:t>Biodiversity offset:</a:t>
            </a:r>
            <a:endParaRPr dirty="0"/>
          </a:p>
          <a:p>
            <a:pPr>
              <a:buClr>
                <a:schemeClr val="dk1"/>
              </a:buClr>
              <a:buSzPts val="800"/>
              <a:buNone/>
            </a:pPr>
            <a:endParaRPr sz="800" dirty="0">
              <a:solidFill>
                <a:srgbClr val="9BBB59"/>
              </a:solidFill>
              <a:latin typeface="Arial"/>
              <a:ea typeface="Arial"/>
              <a:cs typeface="Arial"/>
              <a:sym typeface="Arial"/>
            </a:endParaRPr>
          </a:p>
          <a:p>
            <a:pPr>
              <a:buClr>
                <a:schemeClr val="dk1"/>
              </a:buClr>
              <a:buSzPts val="2200"/>
            </a:pPr>
            <a:r>
              <a:rPr lang="en-US" sz="2200" dirty="0">
                <a:solidFill>
                  <a:schemeClr val="dk1"/>
                </a:solidFill>
                <a:latin typeface="Arial"/>
                <a:ea typeface="Arial"/>
                <a:cs typeface="Arial"/>
                <a:sym typeface="Arial"/>
              </a:rPr>
              <a:t>Designed to achieve ‘no net loss’ or ‘net gain’</a:t>
            </a:r>
            <a:endParaRPr sz="2200" dirty="0">
              <a:latin typeface="Arial"/>
              <a:ea typeface="Arial"/>
              <a:cs typeface="Arial"/>
              <a:sym typeface="Arial"/>
            </a:endParaRPr>
          </a:p>
          <a:p>
            <a:pPr>
              <a:buClr>
                <a:schemeClr val="dk1"/>
              </a:buClr>
              <a:buSzPts val="2000"/>
              <a:buNone/>
            </a:pPr>
            <a:r>
              <a:rPr lang="en-US" sz="2000" dirty="0">
                <a:solidFill>
                  <a:schemeClr val="dk1"/>
                </a:solidFill>
                <a:latin typeface="Arial"/>
                <a:ea typeface="Arial"/>
                <a:cs typeface="Arial"/>
                <a:sym typeface="Arial"/>
              </a:rPr>
              <a:t>	</a:t>
            </a:r>
            <a:endParaRPr sz="2000" dirty="0">
              <a:solidFill>
                <a:schemeClr val="accent2"/>
              </a:solidFill>
              <a:latin typeface="Arial"/>
              <a:ea typeface="Arial"/>
              <a:cs typeface="Arial"/>
              <a:sym typeface="Arial"/>
            </a:endParaRPr>
          </a:p>
          <a:p>
            <a:pPr>
              <a:buClr>
                <a:srgbClr val="9BBB59"/>
              </a:buClr>
              <a:buSzPts val="2800"/>
              <a:buNone/>
            </a:pPr>
            <a:r>
              <a:rPr lang="en-US" dirty="0">
                <a:solidFill>
                  <a:srgbClr val="9BBB59"/>
                </a:solidFill>
                <a:latin typeface="Arial"/>
                <a:ea typeface="Arial"/>
                <a:cs typeface="Arial"/>
                <a:sym typeface="Arial"/>
              </a:rPr>
              <a:t>Compensatory conservation, e.g.:</a:t>
            </a:r>
            <a:endParaRPr dirty="0"/>
          </a:p>
          <a:p>
            <a:pPr>
              <a:buClr>
                <a:schemeClr val="dk1"/>
              </a:buClr>
              <a:buSzPts val="800"/>
              <a:buNone/>
            </a:pPr>
            <a:endParaRPr sz="800" dirty="0">
              <a:solidFill>
                <a:srgbClr val="9BBB59"/>
              </a:solidFill>
              <a:latin typeface="Arial"/>
              <a:ea typeface="Arial"/>
              <a:cs typeface="Arial"/>
              <a:sym typeface="Arial"/>
            </a:endParaRPr>
          </a:p>
          <a:p>
            <a:pPr>
              <a:buClr>
                <a:schemeClr val="dk1"/>
              </a:buClr>
              <a:buSzPts val="2200"/>
            </a:pPr>
            <a:r>
              <a:rPr lang="en-US" sz="2200" dirty="0">
                <a:solidFill>
                  <a:schemeClr val="dk1"/>
                </a:solidFill>
                <a:latin typeface="Arial"/>
                <a:ea typeface="Arial"/>
                <a:cs typeface="Arial"/>
                <a:sym typeface="Arial"/>
              </a:rPr>
              <a:t>Not planned to achieve no net loss</a:t>
            </a:r>
            <a:endParaRPr dirty="0"/>
          </a:p>
          <a:p>
            <a:pPr>
              <a:buClr>
                <a:schemeClr val="dk1"/>
              </a:buClr>
              <a:buSzPts val="2200"/>
            </a:pPr>
            <a:r>
              <a:rPr lang="en-US" sz="2200" dirty="0">
                <a:solidFill>
                  <a:schemeClr val="dk1"/>
                </a:solidFill>
                <a:latin typeface="Arial"/>
                <a:ea typeface="Arial"/>
                <a:cs typeface="Arial"/>
                <a:sym typeface="Arial"/>
              </a:rPr>
              <a:t>Doesn’t quantify loss/gain</a:t>
            </a:r>
            <a:endParaRPr dirty="0"/>
          </a:p>
          <a:p>
            <a:pPr>
              <a:buClr>
                <a:schemeClr val="dk1"/>
              </a:buClr>
              <a:buSzPts val="2200"/>
            </a:pPr>
            <a:r>
              <a:rPr lang="en-US" sz="2200" dirty="0">
                <a:solidFill>
                  <a:schemeClr val="dk1"/>
                </a:solidFill>
                <a:latin typeface="Arial"/>
                <a:ea typeface="Arial"/>
                <a:cs typeface="Arial"/>
                <a:sym typeface="Arial"/>
              </a:rPr>
              <a:t>Not established for long term implementation</a:t>
            </a:r>
            <a:endParaRPr dirty="0"/>
          </a:p>
          <a:p>
            <a:pPr>
              <a:buClr>
                <a:schemeClr val="dk1"/>
              </a:buClr>
              <a:buSzPts val="2200"/>
            </a:pPr>
            <a:r>
              <a:rPr lang="en-US" sz="2200" dirty="0">
                <a:solidFill>
                  <a:schemeClr val="dk1"/>
                </a:solidFill>
                <a:latin typeface="Arial"/>
                <a:ea typeface="Arial"/>
                <a:cs typeface="Arial"/>
                <a:sym typeface="Arial"/>
              </a:rPr>
              <a:t>Impossible to offset the impacts – e.g. impacts too severe or pre-impact data lacking</a:t>
            </a:r>
            <a:endParaRPr lang="en-US" dirty="0">
              <a:sym typeface="Arial"/>
            </a:endParaRPr>
          </a:p>
          <a:p>
            <a:pPr>
              <a:buClr>
                <a:schemeClr val="dk1"/>
              </a:buClr>
              <a:buSzPts val="2200"/>
            </a:pPr>
            <a:r>
              <a:rPr lang="en-US" sz="2200" dirty="0">
                <a:solidFill>
                  <a:schemeClr val="dk1"/>
                </a:solidFill>
                <a:latin typeface="Arial"/>
                <a:ea typeface="Arial"/>
                <a:cs typeface="Arial"/>
                <a:sym typeface="Arial"/>
              </a:rPr>
              <a:t>Financial payment, not biodiversity result</a:t>
            </a:r>
            <a:endParaRPr dirty="0"/>
          </a:p>
        </p:txBody>
      </p:sp>
      <p:pic>
        <p:nvPicPr>
          <p:cNvPr id="459" name="Google Shape;459;p30" descr="Legal 2.jpg"/>
          <p:cNvPicPr preferRelativeResize="0"/>
          <p:nvPr/>
        </p:nvPicPr>
        <p:blipFill rotWithShape="1">
          <a:blip r:embed="rId3">
            <a:alphaModFix/>
          </a:blip>
          <a:srcRect/>
          <a:stretch/>
        </p:blipFill>
        <p:spPr>
          <a:xfrm>
            <a:off x="8865494" y="1498766"/>
            <a:ext cx="1891406" cy="1479384"/>
          </a:xfrm>
          <a:prstGeom prst="rect">
            <a:avLst/>
          </a:prstGeom>
          <a:solidFill>
            <a:schemeClr val="lt1"/>
          </a:solidFill>
          <a:ln w="12700" cap="flat" cmpd="sng">
            <a:solidFill>
              <a:schemeClr val="dk1"/>
            </a:solidFill>
            <a:prstDash val="solid"/>
            <a:miter lim="800000"/>
            <a:headEnd type="none" w="sm" len="sm"/>
            <a:tailEnd type="none" w="sm" len="sm"/>
          </a:ln>
        </p:spPr>
      </p:pic>
      <p:pic>
        <p:nvPicPr>
          <p:cNvPr id="460" name="Google Shape;460;p30"/>
          <p:cNvPicPr preferRelativeResize="0"/>
          <p:nvPr/>
        </p:nvPicPr>
        <p:blipFill rotWithShape="1">
          <a:blip r:embed="rId4">
            <a:alphaModFix/>
          </a:blip>
          <a:srcRect/>
          <a:stretch/>
        </p:blipFill>
        <p:spPr>
          <a:xfrm>
            <a:off x="8748912" y="4817294"/>
            <a:ext cx="2268338" cy="1456506"/>
          </a:xfrm>
          <a:prstGeom prst="rect">
            <a:avLst/>
          </a:prstGeom>
          <a:noFill/>
          <a:ln>
            <a:noFill/>
          </a:ln>
        </p:spPr>
      </p:pic>
      <p:sp>
        <p:nvSpPr>
          <p:cNvPr id="461" name="Google Shape;461;p30"/>
          <p:cNvSpPr txBox="1"/>
          <p:nvPr/>
        </p:nvSpPr>
        <p:spPr>
          <a:xfrm>
            <a:off x="1524000" y="116633"/>
            <a:ext cx="8515350" cy="554485"/>
          </a:xfrm>
          <a:prstGeom prst="rect">
            <a:avLst/>
          </a:prstGeom>
          <a:noFill/>
          <a:ln>
            <a:noFill/>
          </a:ln>
        </p:spPr>
        <p:txBody>
          <a:bodyPr spcFirstLastPara="1" wrap="square" lIns="91425" tIns="45700" rIns="91425" bIns="45700" anchor="t" anchorCtr="0">
            <a:noAutofit/>
          </a:bodyPr>
          <a:lstStyle/>
          <a:p>
            <a:pPr algn="ctr">
              <a:lnSpc>
                <a:spcPct val="90000"/>
              </a:lnSpc>
              <a:buClr>
                <a:srgbClr val="FFFFFF"/>
              </a:buClr>
              <a:buSzPts val="2800"/>
            </a:pPr>
            <a:r>
              <a:rPr lang="en-US" sz="2800" b="1" dirty="0">
                <a:solidFill>
                  <a:srgbClr val="FFFFFF"/>
                </a:solidFill>
                <a:latin typeface="Arial"/>
                <a:ea typeface="Arial"/>
                <a:cs typeface="Arial"/>
                <a:sym typeface="Arial"/>
              </a:rPr>
              <a:t>Offset vs. Compensation</a:t>
            </a:r>
            <a:endParaRPr b="1" dirty="0"/>
          </a:p>
        </p:txBody>
      </p:sp>
    </p:spTree>
    <p:extLst>
      <p:ext uri="{BB962C8B-B14F-4D97-AF65-F5344CB8AC3E}">
        <p14:creationId xmlns:p14="http://schemas.microsoft.com/office/powerpoint/2010/main" val="13048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2" name="Group 1"/>
          <p:cNvGrpSpPr/>
          <p:nvPr/>
        </p:nvGrpSpPr>
        <p:grpSpPr>
          <a:xfrm>
            <a:off x="933450" y="1154668"/>
            <a:ext cx="9641540" cy="5550932"/>
            <a:chOff x="933450" y="1154668"/>
            <a:chExt cx="9641540" cy="5550932"/>
          </a:xfrm>
        </p:grpSpPr>
        <p:sp>
          <p:nvSpPr>
            <p:cNvPr id="468" name="Google Shape;468;p31"/>
            <p:cNvSpPr/>
            <p:nvPr/>
          </p:nvSpPr>
          <p:spPr>
            <a:xfrm>
              <a:off x="2565408" y="2590799"/>
              <a:ext cx="7062411" cy="278690"/>
            </a:xfrm>
            <a:prstGeom prst="rect">
              <a:avLst/>
            </a:prstGeom>
            <a:gradFill>
              <a:gsLst>
                <a:gs pos="0">
                  <a:srgbClr val="EEFFCD"/>
                </a:gs>
                <a:gs pos="28000">
                  <a:srgbClr val="EEFFCD"/>
                </a:gs>
                <a:gs pos="50000">
                  <a:srgbClr val="9CB86E"/>
                </a:gs>
                <a:gs pos="100000">
                  <a:srgbClr val="156B13"/>
                </a:gs>
              </a:gsLst>
              <a:lin ang="2700000" scaled="0"/>
            </a:gra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FFFFFF"/>
                </a:solidFill>
                <a:latin typeface="Arial"/>
                <a:ea typeface="Arial"/>
                <a:cs typeface="Arial"/>
                <a:sym typeface="Arial"/>
              </a:endParaRPr>
            </a:p>
          </p:txBody>
        </p:sp>
        <p:sp>
          <p:nvSpPr>
            <p:cNvPr id="469" name="Google Shape;469;p31"/>
            <p:cNvSpPr txBox="1"/>
            <p:nvPr/>
          </p:nvSpPr>
          <p:spPr>
            <a:xfrm>
              <a:off x="3810000" y="1154668"/>
              <a:ext cx="4572000" cy="36933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r>
                <a:rPr lang="en-US" b="1">
                  <a:solidFill>
                    <a:srgbClr val="000000"/>
                  </a:solidFill>
                  <a:latin typeface="Arial"/>
                  <a:ea typeface="Arial"/>
                  <a:cs typeface="Arial"/>
                  <a:sym typeface="Arial"/>
                </a:rPr>
                <a:t>Compensation</a:t>
              </a:r>
              <a:endParaRPr b="1">
                <a:solidFill>
                  <a:srgbClr val="000000"/>
                </a:solidFill>
                <a:latin typeface="Arial"/>
                <a:ea typeface="Arial"/>
                <a:cs typeface="Arial"/>
                <a:sym typeface="Arial"/>
              </a:endParaRPr>
            </a:p>
          </p:txBody>
        </p:sp>
        <p:sp>
          <p:nvSpPr>
            <p:cNvPr id="470" name="Google Shape;470;p31"/>
            <p:cNvSpPr txBox="1"/>
            <p:nvPr/>
          </p:nvSpPr>
          <p:spPr>
            <a:xfrm>
              <a:off x="7918157" y="1904999"/>
              <a:ext cx="915635" cy="36933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r>
                <a:rPr lang="en-US" b="1">
                  <a:solidFill>
                    <a:srgbClr val="000000"/>
                  </a:solidFill>
                  <a:latin typeface="Arial"/>
                  <a:ea typeface="Arial"/>
                  <a:cs typeface="Arial"/>
                  <a:sym typeface="Arial"/>
                </a:rPr>
                <a:t>Offset </a:t>
              </a:r>
              <a:endParaRPr b="1">
                <a:solidFill>
                  <a:srgbClr val="000000"/>
                </a:solidFill>
                <a:latin typeface="Arial"/>
                <a:ea typeface="Arial"/>
                <a:cs typeface="Arial"/>
                <a:sym typeface="Arial"/>
              </a:endParaRPr>
            </a:p>
          </p:txBody>
        </p:sp>
        <p:cxnSp>
          <p:nvCxnSpPr>
            <p:cNvPr id="471" name="Google Shape;471;p31"/>
            <p:cNvCxnSpPr/>
            <p:nvPr/>
          </p:nvCxnSpPr>
          <p:spPr>
            <a:xfrm rot="10800000" flipH="1">
              <a:off x="2580750" y="2868378"/>
              <a:ext cx="10050" cy="431957"/>
            </a:xfrm>
            <a:prstGeom prst="straightConnector1">
              <a:avLst/>
            </a:prstGeom>
            <a:noFill/>
            <a:ln w="9525" cap="flat" cmpd="sng">
              <a:solidFill>
                <a:schemeClr val="dk1"/>
              </a:solidFill>
              <a:prstDash val="solid"/>
              <a:miter lim="800000"/>
              <a:headEnd type="none" w="sm" len="sm"/>
              <a:tailEnd type="stealth" w="med" len="med"/>
            </a:ln>
          </p:spPr>
        </p:cxnSp>
        <p:sp>
          <p:nvSpPr>
            <p:cNvPr id="472" name="Google Shape;472;p31"/>
            <p:cNvSpPr/>
            <p:nvPr/>
          </p:nvSpPr>
          <p:spPr>
            <a:xfrm rot="5400000">
              <a:off x="5892802" y="-1803396"/>
              <a:ext cx="381001" cy="7035794"/>
            </a:xfrm>
            <a:prstGeom prst="leftBrace">
              <a:avLst>
                <a:gd name="adj1" fmla="val 47357"/>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000000"/>
                </a:solidFill>
                <a:latin typeface="Arial"/>
                <a:ea typeface="Arial"/>
                <a:cs typeface="Arial"/>
                <a:sym typeface="Arial"/>
              </a:endParaRPr>
            </a:p>
          </p:txBody>
        </p:sp>
        <p:sp>
          <p:nvSpPr>
            <p:cNvPr id="473" name="Google Shape;473;p31"/>
            <p:cNvSpPr/>
            <p:nvPr/>
          </p:nvSpPr>
          <p:spPr>
            <a:xfrm rot="5400000">
              <a:off x="8246288" y="1133070"/>
              <a:ext cx="304801" cy="2458260"/>
            </a:xfrm>
            <a:prstGeom prst="leftBrace">
              <a:avLst>
                <a:gd name="adj1" fmla="val 47357"/>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000000"/>
                </a:solidFill>
                <a:latin typeface="Arial"/>
                <a:ea typeface="Arial"/>
                <a:cs typeface="Arial"/>
                <a:sym typeface="Arial"/>
              </a:endParaRPr>
            </a:p>
          </p:txBody>
        </p:sp>
        <p:sp>
          <p:nvSpPr>
            <p:cNvPr id="474" name="Google Shape;474;p31"/>
            <p:cNvSpPr/>
            <p:nvPr/>
          </p:nvSpPr>
          <p:spPr>
            <a:xfrm rot="-5400000">
              <a:off x="8279087" y="1886014"/>
              <a:ext cx="239211" cy="2458255"/>
            </a:xfrm>
            <a:prstGeom prst="leftBrace">
              <a:avLst>
                <a:gd name="adj1" fmla="val 47357"/>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000000"/>
                </a:solidFill>
                <a:latin typeface="Arial"/>
                <a:ea typeface="Arial"/>
                <a:cs typeface="Arial"/>
                <a:sym typeface="Arial"/>
              </a:endParaRPr>
            </a:p>
          </p:txBody>
        </p:sp>
        <p:sp>
          <p:nvSpPr>
            <p:cNvPr id="475" name="Google Shape;475;p31"/>
            <p:cNvSpPr txBox="1"/>
            <p:nvPr/>
          </p:nvSpPr>
          <p:spPr>
            <a:xfrm>
              <a:off x="933450" y="3496270"/>
              <a:ext cx="2609851" cy="923330"/>
            </a:xfrm>
            <a:prstGeom prst="rect">
              <a:avLst/>
            </a:prstGeom>
            <a:noFill/>
            <a:ln>
              <a:noFill/>
            </a:ln>
          </p:spPr>
          <p:txBody>
            <a:bodyPr spcFirstLastPara="1" wrap="square" lIns="91425" tIns="45700" rIns="91425" bIns="45700" anchor="t" anchorCtr="0">
              <a:noAutofit/>
            </a:bodyPr>
            <a:lstStyle/>
            <a:p>
              <a:pPr algn="ctr"/>
              <a:r>
                <a:rPr lang="en-US" b="1" dirty="0">
                  <a:solidFill>
                    <a:srgbClr val="C00000"/>
                  </a:solidFill>
                  <a:latin typeface="Arial"/>
                  <a:ea typeface="Arial"/>
                  <a:cs typeface="Arial"/>
                  <a:sym typeface="Arial"/>
                </a:rPr>
                <a:t>No compensation</a:t>
              </a:r>
              <a:endParaRPr b="1" dirty="0">
                <a:solidFill>
                  <a:srgbClr val="C00000"/>
                </a:solidFill>
                <a:latin typeface="Arial"/>
                <a:ea typeface="Arial"/>
                <a:cs typeface="Arial"/>
                <a:sym typeface="Arial"/>
              </a:endParaRPr>
            </a:p>
          </p:txBody>
        </p:sp>
        <p:sp>
          <p:nvSpPr>
            <p:cNvPr id="476" name="Google Shape;476;p31"/>
            <p:cNvSpPr txBox="1"/>
            <p:nvPr/>
          </p:nvSpPr>
          <p:spPr>
            <a:xfrm>
              <a:off x="3028950" y="3455076"/>
              <a:ext cx="1981200" cy="2031325"/>
            </a:xfrm>
            <a:prstGeom prst="rect">
              <a:avLst/>
            </a:prstGeom>
            <a:noFill/>
            <a:ln>
              <a:noFill/>
            </a:ln>
          </p:spPr>
          <p:txBody>
            <a:bodyPr spcFirstLastPara="1" wrap="square" lIns="91425" tIns="45700" rIns="91425" bIns="45700" anchor="t" anchorCtr="0">
              <a:noAutofit/>
            </a:bodyPr>
            <a:lstStyle/>
            <a:p>
              <a:pPr algn="ctr"/>
              <a:r>
                <a:rPr lang="en-US" b="1">
                  <a:solidFill>
                    <a:srgbClr val="FF0000"/>
                  </a:solidFill>
                  <a:latin typeface="Arial"/>
                  <a:ea typeface="Arial"/>
                  <a:cs typeface="Arial"/>
                  <a:sym typeface="Arial"/>
                </a:rPr>
                <a:t>Some investment in conservation but not quantified to balance the impacts</a:t>
              </a:r>
              <a:endParaRPr b="1">
                <a:solidFill>
                  <a:srgbClr val="FF0000"/>
                </a:solidFill>
                <a:latin typeface="Arial"/>
                <a:ea typeface="Arial"/>
                <a:cs typeface="Arial"/>
                <a:sym typeface="Arial"/>
              </a:endParaRPr>
            </a:p>
          </p:txBody>
        </p:sp>
        <p:cxnSp>
          <p:nvCxnSpPr>
            <p:cNvPr id="477" name="Google Shape;477;p31"/>
            <p:cNvCxnSpPr/>
            <p:nvPr/>
          </p:nvCxnSpPr>
          <p:spPr>
            <a:xfrm rot="10800000" flipH="1">
              <a:off x="3925349" y="2868378"/>
              <a:ext cx="10050" cy="431957"/>
            </a:xfrm>
            <a:prstGeom prst="straightConnector1">
              <a:avLst/>
            </a:prstGeom>
            <a:noFill/>
            <a:ln w="9525" cap="flat" cmpd="sng">
              <a:solidFill>
                <a:schemeClr val="dk1"/>
              </a:solidFill>
              <a:prstDash val="solid"/>
              <a:miter lim="800000"/>
              <a:headEnd type="none" w="sm" len="sm"/>
              <a:tailEnd type="stealth" w="med" len="med"/>
            </a:ln>
          </p:spPr>
        </p:cxnSp>
        <p:sp>
          <p:nvSpPr>
            <p:cNvPr id="478" name="Google Shape;478;p31"/>
            <p:cNvSpPr txBox="1"/>
            <p:nvPr/>
          </p:nvSpPr>
          <p:spPr>
            <a:xfrm>
              <a:off x="4800600" y="3455076"/>
              <a:ext cx="2133600" cy="2031325"/>
            </a:xfrm>
            <a:prstGeom prst="rect">
              <a:avLst/>
            </a:prstGeom>
            <a:noFill/>
            <a:ln>
              <a:noFill/>
            </a:ln>
          </p:spPr>
          <p:txBody>
            <a:bodyPr spcFirstLastPara="1" wrap="square" lIns="91425" tIns="45700" rIns="91425" bIns="45700" anchor="t" anchorCtr="0">
              <a:noAutofit/>
            </a:bodyPr>
            <a:lstStyle/>
            <a:p>
              <a:pPr algn="ctr"/>
              <a:r>
                <a:rPr lang="en-US" b="1">
                  <a:solidFill>
                    <a:srgbClr val="E36C09"/>
                  </a:solidFill>
                  <a:latin typeface="Arial"/>
                  <a:ea typeface="Arial"/>
                  <a:cs typeface="Arial"/>
                  <a:sym typeface="Arial"/>
                </a:rPr>
                <a:t>Some investment in conservation,  aim to address footprint, but only based on some values/impacts</a:t>
              </a:r>
              <a:endParaRPr b="1">
                <a:solidFill>
                  <a:srgbClr val="E36C09"/>
                </a:solidFill>
                <a:latin typeface="Arial"/>
                <a:ea typeface="Arial"/>
                <a:cs typeface="Arial"/>
                <a:sym typeface="Arial"/>
              </a:endParaRPr>
            </a:p>
          </p:txBody>
        </p:sp>
        <p:sp>
          <p:nvSpPr>
            <p:cNvPr id="479" name="Google Shape;479;p31"/>
            <p:cNvSpPr txBox="1"/>
            <p:nvPr/>
          </p:nvSpPr>
          <p:spPr>
            <a:xfrm>
              <a:off x="6629400" y="3429000"/>
              <a:ext cx="1300428" cy="923330"/>
            </a:xfrm>
            <a:prstGeom prst="rect">
              <a:avLst/>
            </a:prstGeom>
            <a:noFill/>
            <a:ln>
              <a:noFill/>
            </a:ln>
          </p:spPr>
          <p:txBody>
            <a:bodyPr spcFirstLastPara="1" wrap="square" lIns="91425" tIns="45700" rIns="91425" bIns="45700" anchor="t" anchorCtr="0">
              <a:noAutofit/>
            </a:bodyPr>
            <a:lstStyle/>
            <a:p>
              <a:pPr algn="ctr"/>
              <a:r>
                <a:rPr lang="en-US" b="1">
                  <a:solidFill>
                    <a:srgbClr val="008000"/>
                  </a:solidFill>
                  <a:latin typeface="Arial"/>
                  <a:ea typeface="Arial"/>
                  <a:cs typeface="Arial"/>
                  <a:sym typeface="Arial"/>
                </a:rPr>
                <a:t>NNL</a:t>
              </a:r>
              <a:endParaRPr/>
            </a:p>
            <a:p>
              <a:pPr algn="ctr"/>
              <a:r>
                <a:rPr lang="en-US" b="1">
                  <a:solidFill>
                    <a:srgbClr val="008000"/>
                  </a:solidFill>
                  <a:latin typeface="Arial"/>
                  <a:ea typeface="Arial"/>
                  <a:cs typeface="Arial"/>
                  <a:sym typeface="Arial"/>
                </a:rPr>
                <a:t>(No net loss)</a:t>
              </a:r>
              <a:endParaRPr b="1">
                <a:solidFill>
                  <a:srgbClr val="008000"/>
                </a:solidFill>
                <a:latin typeface="Arial"/>
                <a:ea typeface="Arial"/>
                <a:cs typeface="Arial"/>
                <a:sym typeface="Arial"/>
              </a:endParaRPr>
            </a:p>
          </p:txBody>
        </p:sp>
        <p:sp>
          <p:nvSpPr>
            <p:cNvPr id="480" name="Google Shape;480;p31"/>
            <p:cNvSpPr txBox="1"/>
            <p:nvPr/>
          </p:nvSpPr>
          <p:spPr>
            <a:xfrm>
              <a:off x="8148372" y="3440668"/>
              <a:ext cx="1300428" cy="369332"/>
            </a:xfrm>
            <a:prstGeom prst="rect">
              <a:avLst/>
            </a:prstGeom>
            <a:noFill/>
            <a:ln>
              <a:noFill/>
            </a:ln>
          </p:spPr>
          <p:txBody>
            <a:bodyPr spcFirstLastPara="1" wrap="square" lIns="91425" tIns="45700" rIns="91425" bIns="45700" anchor="t" anchorCtr="0">
              <a:noAutofit/>
            </a:bodyPr>
            <a:lstStyle/>
            <a:p>
              <a:pPr algn="ctr"/>
              <a:r>
                <a:rPr lang="en-US" b="1">
                  <a:solidFill>
                    <a:srgbClr val="0000FF"/>
                  </a:solidFill>
                  <a:latin typeface="Arial"/>
                  <a:ea typeface="Arial"/>
                  <a:cs typeface="Arial"/>
                  <a:sym typeface="Arial"/>
                </a:rPr>
                <a:t>Net gain</a:t>
              </a:r>
              <a:endParaRPr b="1">
                <a:solidFill>
                  <a:srgbClr val="0000FF"/>
                </a:solidFill>
                <a:latin typeface="Arial"/>
                <a:ea typeface="Arial"/>
                <a:cs typeface="Arial"/>
                <a:sym typeface="Arial"/>
              </a:endParaRPr>
            </a:p>
          </p:txBody>
        </p:sp>
        <p:cxnSp>
          <p:nvCxnSpPr>
            <p:cNvPr id="481" name="Google Shape;481;p31"/>
            <p:cNvCxnSpPr/>
            <p:nvPr/>
          </p:nvCxnSpPr>
          <p:spPr>
            <a:xfrm rot="10800000" flipH="1">
              <a:off x="5773501" y="2868378"/>
              <a:ext cx="10050" cy="431957"/>
            </a:xfrm>
            <a:prstGeom prst="straightConnector1">
              <a:avLst/>
            </a:prstGeom>
            <a:noFill/>
            <a:ln w="9525" cap="flat" cmpd="sng">
              <a:solidFill>
                <a:schemeClr val="dk1"/>
              </a:solidFill>
              <a:prstDash val="solid"/>
              <a:miter lim="800000"/>
              <a:headEnd type="none" w="sm" len="sm"/>
              <a:tailEnd type="stealth" w="med" len="med"/>
            </a:ln>
          </p:spPr>
        </p:cxnSp>
        <p:cxnSp>
          <p:nvCxnSpPr>
            <p:cNvPr id="482" name="Google Shape;482;p31"/>
            <p:cNvCxnSpPr/>
            <p:nvPr/>
          </p:nvCxnSpPr>
          <p:spPr>
            <a:xfrm rot="10800000" flipH="1">
              <a:off x="7152750" y="2868378"/>
              <a:ext cx="10050" cy="431957"/>
            </a:xfrm>
            <a:prstGeom prst="straightConnector1">
              <a:avLst/>
            </a:prstGeom>
            <a:noFill/>
            <a:ln w="9525" cap="flat" cmpd="sng">
              <a:solidFill>
                <a:schemeClr val="dk1"/>
              </a:solidFill>
              <a:prstDash val="solid"/>
              <a:miter lim="800000"/>
              <a:headEnd type="none" w="sm" len="sm"/>
              <a:tailEnd type="stealth" w="med" len="med"/>
            </a:ln>
          </p:spPr>
        </p:cxnSp>
        <p:sp>
          <p:nvSpPr>
            <p:cNvPr id="483" name="Google Shape;483;p31"/>
            <p:cNvSpPr/>
            <p:nvPr/>
          </p:nvSpPr>
          <p:spPr>
            <a:xfrm rot="-5400000">
              <a:off x="8094631" y="3462480"/>
              <a:ext cx="544011" cy="2458255"/>
            </a:xfrm>
            <a:prstGeom prst="leftBrace">
              <a:avLst>
                <a:gd name="adj1" fmla="val 47357"/>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600">
                <a:solidFill>
                  <a:srgbClr val="000000"/>
                </a:solidFill>
                <a:latin typeface="Arial"/>
                <a:ea typeface="Arial"/>
                <a:cs typeface="Arial"/>
                <a:sym typeface="Arial"/>
              </a:endParaRPr>
            </a:p>
          </p:txBody>
        </p:sp>
        <p:cxnSp>
          <p:nvCxnSpPr>
            <p:cNvPr id="484" name="Google Shape;484;p31"/>
            <p:cNvCxnSpPr/>
            <p:nvPr/>
          </p:nvCxnSpPr>
          <p:spPr>
            <a:xfrm>
              <a:off x="7162800" y="2614534"/>
              <a:ext cx="0" cy="304800"/>
            </a:xfrm>
            <a:prstGeom prst="straightConnector1">
              <a:avLst/>
            </a:prstGeom>
            <a:noFill/>
            <a:ln w="9525" cap="flat" cmpd="sng">
              <a:solidFill>
                <a:schemeClr val="dk1"/>
              </a:solidFill>
              <a:prstDash val="solid"/>
              <a:miter lim="800000"/>
              <a:headEnd type="none" w="sm" len="sm"/>
              <a:tailEnd type="none" w="sm" len="sm"/>
            </a:ln>
          </p:spPr>
        </p:cxnSp>
        <p:sp>
          <p:nvSpPr>
            <p:cNvPr id="485" name="Google Shape;485;p31"/>
            <p:cNvSpPr/>
            <p:nvPr/>
          </p:nvSpPr>
          <p:spPr>
            <a:xfrm>
              <a:off x="6858001" y="5228272"/>
              <a:ext cx="3716989" cy="1477328"/>
            </a:xfrm>
            <a:prstGeom prst="rect">
              <a:avLst/>
            </a:prstGeom>
            <a:noFill/>
            <a:ln>
              <a:noFill/>
            </a:ln>
          </p:spPr>
          <p:txBody>
            <a:bodyPr spcFirstLastPara="1" wrap="square" lIns="91425" tIns="45700" rIns="91425" bIns="45700" anchor="t" anchorCtr="0">
              <a:noAutofit/>
            </a:bodyPr>
            <a:lstStyle/>
            <a:p>
              <a:pPr algn="ctr"/>
              <a:r>
                <a:rPr lang="en-US" b="1">
                  <a:solidFill>
                    <a:srgbClr val="366092"/>
                  </a:solidFill>
                  <a:latin typeface="Arial"/>
                  <a:ea typeface="Arial"/>
                  <a:cs typeface="Arial"/>
                  <a:sym typeface="Arial"/>
                </a:rPr>
                <a:t>Would satisfy ‘No Net Loss’ requirements and Standards, e.g. IFC Performance Standard 6 and the BBOP Standard on Biodiversity Offsets</a:t>
              </a:r>
              <a:endParaRPr b="1">
                <a:solidFill>
                  <a:srgbClr val="366092"/>
                </a:solidFill>
                <a:latin typeface="Arial"/>
                <a:ea typeface="Arial"/>
                <a:cs typeface="Arial"/>
                <a:sym typeface="Arial"/>
              </a:endParaRPr>
            </a:p>
          </p:txBody>
        </p:sp>
      </p:grpSp>
      <p:sp>
        <p:nvSpPr>
          <p:cNvPr id="486" name="Google Shape;486;p31"/>
          <p:cNvSpPr txBox="1"/>
          <p:nvPr/>
        </p:nvSpPr>
        <p:spPr>
          <a:xfrm>
            <a:off x="1511302" y="152400"/>
            <a:ext cx="9144000" cy="507831"/>
          </a:xfrm>
          <a:prstGeom prst="rect">
            <a:avLst/>
          </a:prstGeom>
          <a:noFill/>
          <a:ln>
            <a:noFill/>
          </a:ln>
        </p:spPr>
        <p:txBody>
          <a:bodyPr spcFirstLastPara="1" wrap="square" lIns="91425" tIns="45700" rIns="91425" bIns="45700" anchor="t" anchorCtr="0">
            <a:noAutofit/>
          </a:bodyPr>
          <a:lstStyle/>
          <a:p>
            <a:pPr algn="ctr">
              <a:lnSpc>
                <a:spcPct val="90000"/>
              </a:lnSpc>
            </a:pPr>
            <a:r>
              <a:rPr lang="en-US" sz="3000" b="1" dirty="0">
                <a:solidFill>
                  <a:srgbClr val="FFFFFF"/>
                </a:solidFill>
                <a:latin typeface="Arial"/>
                <a:ea typeface="Arial"/>
                <a:cs typeface="Arial"/>
                <a:sym typeface="Arial"/>
              </a:rPr>
              <a:t>Offset vs. Compensation</a:t>
            </a:r>
            <a:endParaRPr sz="3000" b="1"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2300953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81622F-96FF-45BD-B9CE-9658F0CF7826}"/>
              </a:ext>
            </a:extLst>
          </p:cNvPr>
          <p:cNvSpPr/>
          <p:nvPr/>
        </p:nvSpPr>
        <p:spPr>
          <a:xfrm>
            <a:off x="-79173" y="764689"/>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DC93AF2-21EE-47B1-B05E-825E5FED2A30}"/>
              </a:ext>
            </a:extLst>
          </p:cNvPr>
          <p:cNvSpPr txBox="1">
            <a:spLocks/>
          </p:cNvSpPr>
          <p:nvPr/>
        </p:nvSpPr>
        <p:spPr>
          <a:xfrm>
            <a:off x="903286" y="0"/>
            <a:ext cx="9467557"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Mitigation Hierarchy Module – Take home messages</a:t>
            </a:r>
          </a:p>
        </p:txBody>
      </p:sp>
      <p:sp>
        <p:nvSpPr>
          <p:cNvPr id="8" name="Google Shape;266;p33">
            <a:extLst>
              <a:ext uri="{FF2B5EF4-FFF2-40B4-BE49-F238E27FC236}">
                <a16:creationId xmlns:a16="http://schemas.microsoft.com/office/drawing/2014/main" id="{C89388D4-5C45-41A6-9ED0-6C248A20033D}"/>
              </a:ext>
            </a:extLst>
          </p:cNvPr>
          <p:cNvSpPr/>
          <p:nvPr/>
        </p:nvSpPr>
        <p:spPr>
          <a:xfrm>
            <a:off x="483660" y="825454"/>
            <a:ext cx="10889190" cy="4893647"/>
          </a:xfrm>
          <a:prstGeom prst="rect">
            <a:avLst/>
          </a:prstGeom>
          <a:noFill/>
          <a:ln>
            <a:noFill/>
          </a:ln>
        </p:spPr>
        <p:txBody>
          <a:bodyPr spcFirstLastPara="1" wrap="square" lIns="91425" tIns="45700" rIns="91425" bIns="45700" anchor="t" anchorCtr="0">
            <a:noAutofit/>
          </a:bodyPr>
          <a:lstStyle/>
          <a:p>
            <a:pPr marL="342900" indent="-342900">
              <a:spcBef>
                <a:spcPts val="1200"/>
              </a:spcBef>
              <a:buFont typeface="Wingdings" panose="05000000000000000000" pitchFamily="2" charset="2"/>
              <a:buChar char="Ø"/>
            </a:pPr>
            <a:r>
              <a:rPr lang="en-GB" sz="2000" dirty="0">
                <a:latin typeface="Calibri" panose="020F0502020204030204" pitchFamily="34" charset="0"/>
                <a:cs typeface="Calibri" panose="020F0502020204030204" pitchFamily="34" charset="0"/>
              </a:rPr>
              <a:t>Following the mitigation hierarchy can help governments and companies to reconcile development and biodiversity conservation goals.  </a:t>
            </a:r>
          </a:p>
          <a:p>
            <a:pPr marL="342900" indent="-342900">
              <a:spcBef>
                <a:spcPts val="1200"/>
              </a:spcBef>
              <a:buFont typeface="Wingdings" panose="05000000000000000000" pitchFamily="2" charset="2"/>
              <a:buChar char="Ø"/>
            </a:pPr>
            <a:r>
              <a:rPr lang="en-GB" sz="2000" dirty="0">
                <a:latin typeface="Calibri" panose="020F0502020204030204" pitchFamily="34" charset="0"/>
                <a:cs typeface="Calibri" panose="020F0502020204030204" pitchFamily="34" charset="0"/>
              </a:rPr>
              <a:t>The first and most important step is avoidance, after which many measures can be taken to reduce and lessen impacts (minimisation). Following the impacts, the affected areas should be restored.</a:t>
            </a:r>
          </a:p>
          <a:p>
            <a:pPr marL="342900" indent="-342900">
              <a:spcBef>
                <a:spcPts val="1200"/>
              </a:spcBef>
              <a:buFont typeface="Wingdings" panose="05000000000000000000" pitchFamily="2" charset="2"/>
              <a:buChar char="Ø"/>
            </a:pPr>
            <a:r>
              <a:rPr lang="en-GB" sz="2000" dirty="0">
                <a:latin typeface="Calibri" panose="020F0502020204030204" pitchFamily="34" charset="0"/>
                <a:cs typeface="Calibri" panose="020F0502020204030204" pitchFamily="34" charset="0"/>
              </a:rPr>
              <a:t>Despite best efforts with avoidance, minimisation and restoration, many projects have ‘residual impacts’, which should be addressed through biodiversity offsets, or failing that, through compensation.</a:t>
            </a:r>
          </a:p>
          <a:p>
            <a:pPr marL="342900" indent="-342900">
              <a:spcBef>
                <a:spcPts val="1200"/>
              </a:spcBef>
              <a:buFont typeface="Wingdings" panose="05000000000000000000" pitchFamily="2" charset="2"/>
              <a:buChar char="Ø"/>
            </a:pPr>
            <a:r>
              <a:rPr lang="en-GB" sz="2000" dirty="0">
                <a:latin typeface="Calibri" panose="020F0502020204030204" pitchFamily="34" charset="0"/>
                <a:cs typeface="Calibri" panose="020F0502020204030204" pitchFamily="34" charset="0"/>
              </a:rPr>
              <a:t>Laws in around 100 countries, project finance conditions and voluntary corporate commitments are driving the use by developers and policy-makers of the mitigation hierarchy.  So is the availability of practical tools.</a:t>
            </a:r>
          </a:p>
          <a:p>
            <a:pPr marL="342900" indent="-342900">
              <a:spcBef>
                <a:spcPts val="1200"/>
              </a:spcBef>
              <a:buFont typeface="Wingdings" panose="05000000000000000000" pitchFamily="2" charset="2"/>
              <a:buChar char="Ø"/>
            </a:pPr>
            <a:r>
              <a:rPr lang="en-GB" sz="2000" dirty="0">
                <a:latin typeface="Calibri" panose="020F0502020204030204" pitchFamily="34" charset="0"/>
                <a:cs typeface="Calibri" panose="020F0502020204030204" pitchFamily="34" charset="0"/>
              </a:rPr>
              <a:t>It is important for policy and corporate commitments to be clear on the desired outcome from applying the mitigation hierarchy.  The best outcome is ‘Biodiversity Net Gain’.  ‘No Net Loss’ is another possible goal.  An alternative approach is target-based compensation.  (All of these are explained in more detail in later modules.)  </a:t>
            </a:r>
          </a:p>
          <a:p>
            <a:pPr marL="342900" indent="-342900">
              <a:spcBef>
                <a:spcPts val="1200"/>
              </a:spcBef>
              <a:buFont typeface="Wingdings" panose="05000000000000000000" pitchFamily="2" charset="2"/>
              <a:buChar char="Ø"/>
            </a:pPr>
            <a:endParaRPr lang="en-GB"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82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p:tgtEl>
                                          <p:spTgt spid="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p:tgtEl>
                                          <p:spTgt spid="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p:tgtEl>
                                          <p:spTgt spid="8">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p:tgtEl>
                                          <p:spTgt spid="8">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7"/>
          <p:cNvGrpSpPr>
            <a:grpSpLocks/>
          </p:cNvGrpSpPr>
          <p:nvPr/>
        </p:nvGrpSpPr>
        <p:grpSpPr bwMode="auto">
          <a:xfrm>
            <a:off x="3730626" y="2884488"/>
            <a:ext cx="581025" cy="3440112"/>
            <a:chOff x="2238164" y="2883872"/>
            <a:chExt cx="581236" cy="3440728"/>
          </a:xfrm>
        </p:grpSpPr>
        <p:sp>
          <p:nvSpPr>
            <p:cNvPr id="6208" name="Rectangle 4"/>
            <p:cNvSpPr>
              <a:spLocks noChangeArrowheads="1"/>
            </p:cNvSpPr>
            <p:nvPr/>
          </p:nvSpPr>
          <p:spPr bwMode="auto">
            <a:xfrm>
              <a:off x="2238164" y="2883872"/>
              <a:ext cx="581236" cy="3440728"/>
            </a:xfrm>
            <a:prstGeom prst="rect">
              <a:avLst/>
            </a:prstGeom>
            <a:solidFill>
              <a:srgbClr val="FFCC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209" name="Rectangle 22"/>
            <p:cNvSpPr>
              <a:spLocks noChangeArrowheads="1"/>
            </p:cNvSpPr>
            <p:nvPr/>
          </p:nvSpPr>
          <p:spPr bwMode="auto">
            <a:xfrm>
              <a:off x="2238164" y="3034621"/>
              <a:ext cx="361127" cy="369398"/>
            </a:xfrm>
            <a:prstGeom prst="rect">
              <a:avLst/>
            </a:prstGeom>
            <a:noFill/>
            <a:ln w="9525">
              <a:noFill/>
              <a:miter lim="800000"/>
              <a:headEnd/>
              <a:tailEnd/>
            </a:ln>
          </p:spPr>
          <p:txBody>
            <a:bodyPr wrap="none">
              <a:spAutoFit/>
            </a:bodyPr>
            <a:lstStyle/>
            <a:p>
              <a:r>
                <a:rPr lang="en-AU">
                  <a:solidFill>
                    <a:prstClr val="black"/>
                  </a:solidFill>
                  <a:cs typeface="Arial" charset="0"/>
                </a:rPr>
                <a:t>PI</a:t>
              </a:r>
            </a:p>
          </p:txBody>
        </p:sp>
      </p:grpSp>
      <p:sp>
        <p:nvSpPr>
          <p:cNvPr id="6147" name="Line 10"/>
          <p:cNvSpPr>
            <a:spLocks noChangeShapeType="1"/>
          </p:cNvSpPr>
          <p:nvPr/>
        </p:nvSpPr>
        <p:spPr bwMode="auto">
          <a:xfrm>
            <a:off x="2771775" y="1524000"/>
            <a:ext cx="0" cy="4846638"/>
          </a:xfrm>
          <a:prstGeom prst="line">
            <a:avLst/>
          </a:prstGeom>
          <a:noFill/>
          <a:ln w="25400">
            <a:solidFill>
              <a:schemeClr val="tx1"/>
            </a:solidFill>
            <a:round/>
            <a:headEnd/>
            <a:tailEnd/>
          </a:ln>
        </p:spPr>
        <p:txBody>
          <a:bodyPr/>
          <a:lstStyle/>
          <a:p>
            <a:endParaRPr lang="en-GB">
              <a:solidFill>
                <a:prstClr val="black"/>
              </a:solidFill>
              <a:cs typeface="Arial" charset="0"/>
            </a:endParaRPr>
          </a:p>
        </p:txBody>
      </p:sp>
      <p:grpSp>
        <p:nvGrpSpPr>
          <p:cNvPr id="3" name="Group 67"/>
          <p:cNvGrpSpPr>
            <a:grpSpLocks/>
          </p:cNvGrpSpPr>
          <p:nvPr/>
        </p:nvGrpSpPr>
        <p:grpSpPr bwMode="auto">
          <a:xfrm>
            <a:off x="2924176" y="2876551"/>
            <a:ext cx="581025" cy="3440113"/>
            <a:chOff x="1431811" y="2875780"/>
            <a:chExt cx="581236" cy="3440728"/>
          </a:xfrm>
        </p:grpSpPr>
        <p:sp>
          <p:nvSpPr>
            <p:cNvPr id="6206" name="Rectangle 4"/>
            <p:cNvSpPr>
              <a:spLocks noChangeArrowheads="1"/>
            </p:cNvSpPr>
            <p:nvPr/>
          </p:nvSpPr>
          <p:spPr bwMode="auto">
            <a:xfrm>
              <a:off x="1431811" y="2875780"/>
              <a:ext cx="581236" cy="3440728"/>
            </a:xfrm>
            <a:prstGeom prst="rect">
              <a:avLst/>
            </a:prstGeom>
            <a:solidFill>
              <a:srgbClr val="FFCC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207" name="Rectangle 22"/>
            <p:cNvSpPr>
              <a:spLocks noChangeArrowheads="1"/>
            </p:cNvSpPr>
            <p:nvPr/>
          </p:nvSpPr>
          <p:spPr bwMode="auto">
            <a:xfrm>
              <a:off x="1431811" y="3026529"/>
              <a:ext cx="361127" cy="369398"/>
            </a:xfrm>
            <a:prstGeom prst="rect">
              <a:avLst/>
            </a:prstGeom>
            <a:noFill/>
            <a:ln w="9525">
              <a:noFill/>
              <a:miter lim="800000"/>
              <a:headEnd/>
              <a:tailEnd/>
            </a:ln>
          </p:spPr>
          <p:txBody>
            <a:bodyPr wrap="none">
              <a:spAutoFit/>
            </a:bodyPr>
            <a:lstStyle/>
            <a:p>
              <a:r>
                <a:rPr lang="en-AU" dirty="0">
                  <a:solidFill>
                    <a:prstClr val="black"/>
                  </a:solidFill>
                  <a:cs typeface="Arial" charset="0"/>
                </a:rPr>
                <a:t>PI</a:t>
              </a:r>
            </a:p>
          </p:txBody>
        </p:sp>
      </p:grpSp>
      <p:sp>
        <p:nvSpPr>
          <p:cNvPr id="6203" name="Rectangle 14"/>
          <p:cNvSpPr>
            <a:spLocks noChangeArrowheads="1"/>
          </p:cNvSpPr>
          <p:nvPr/>
        </p:nvSpPr>
        <p:spPr bwMode="auto">
          <a:xfrm>
            <a:off x="8633981" y="2031036"/>
            <a:ext cx="584594" cy="1645615"/>
          </a:xfrm>
          <a:prstGeom prst="rect">
            <a:avLst/>
          </a:prstGeom>
          <a:solidFill>
            <a:srgbClr val="0080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204" name="Text Box 33"/>
          <p:cNvSpPr txBox="1">
            <a:spLocks noChangeArrowheads="1"/>
          </p:cNvSpPr>
          <p:nvPr/>
        </p:nvSpPr>
        <p:spPr bwMode="auto">
          <a:xfrm>
            <a:off x="8595594" y="2245408"/>
            <a:ext cx="660117" cy="323165"/>
          </a:xfrm>
          <a:prstGeom prst="rect">
            <a:avLst/>
          </a:prstGeom>
          <a:noFill/>
          <a:ln w="9525">
            <a:noFill/>
            <a:miter lim="800000"/>
            <a:headEnd/>
            <a:tailEnd/>
          </a:ln>
        </p:spPr>
        <p:txBody>
          <a:bodyPr wrap="none">
            <a:spAutoFit/>
          </a:bodyPr>
          <a:lstStyle/>
          <a:p>
            <a:r>
              <a:rPr lang="en-AU" sz="1500" dirty="0">
                <a:solidFill>
                  <a:schemeClr val="bg1"/>
                </a:solidFill>
                <a:ea typeface="MS PGothic" pitchFamily="34" charset="-128"/>
                <a:cs typeface="Arial" charset="0"/>
              </a:rPr>
              <a:t>Offset</a:t>
            </a:r>
          </a:p>
        </p:txBody>
      </p:sp>
      <p:sp>
        <p:nvSpPr>
          <p:cNvPr id="6153" name="Text Box 38"/>
          <p:cNvSpPr txBox="1">
            <a:spLocks noChangeArrowheads="1"/>
          </p:cNvSpPr>
          <p:nvPr/>
        </p:nvSpPr>
        <p:spPr bwMode="auto">
          <a:xfrm>
            <a:off x="7610559" y="4161064"/>
            <a:ext cx="3960812" cy="2139047"/>
          </a:xfrm>
          <a:prstGeom prst="rect">
            <a:avLst/>
          </a:prstGeom>
          <a:noFill/>
          <a:ln w="9525">
            <a:solidFill>
              <a:schemeClr val="tx1"/>
            </a:solidFill>
            <a:miter lim="800000"/>
            <a:headEnd/>
            <a:tailEnd/>
          </a:ln>
        </p:spPr>
        <p:txBody>
          <a:bodyPr wrap="square">
            <a:spAutoFit/>
          </a:bodyPr>
          <a:lstStyle/>
          <a:p>
            <a:pPr>
              <a:spcBef>
                <a:spcPts val="600"/>
              </a:spcBef>
            </a:pPr>
            <a:r>
              <a:rPr lang="en-AU" dirty="0">
                <a:solidFill>
                  <a:prstClr val="black"/>
                </a:solidFill>
                <a:ea typeface="MS PGothic" pitchFamily="34" charset="-128"/>
                <a:cs typeface="Arial" charset="0"/>
              </a:rPr>
              <a:t>PI            =   Predicted Impact</a:t>
            </a:r>
          </a:p>
          <a:p>
            <a:pPr>
              <a:spcBef>
                <a:spcPts val="600"/>
              </a:spcBef>
            </a:pPr>
            <a:r>
              <a:rPr lang="en-AU" dirty="0">
                <a:solidFill>
                  <a:prstClr val="black"/>
                </a:solidFill>
                <a:ea typeface="MS PGothic" pitchFamily="34" charset="-128"/>
                <a:cs typeface="Arial" charset="0"/>
              </a:rPr>
              <a:t>Av           =   Avoidance </a:t>
            </a:r>
          </a:p>
          <a:p>
            <a:pPr>
              <a:spcBef>
                <a:spcPts val="600"/>
              </a:spcBef>
            </a:pPr>
            <a:r>
              <a:rPr lang="en-AU" dirty="0">
                <a:solidFill>
                  <a:prstClr val="black"/>
                </a:solidFill>
                <a:ea typeface="MS PGothic" pitchFamily="34" charset="-128"/>
                <a:cs typeface="Arial" charset="0"/>
              </a:rPr>
              <a:t>Min        =   Minimisation</a:t>
            </a:r>
          </a:p>
          <a:p>
            <a:pPr>
              <a:spcBef>
                <a:spcPts val="600"/>
              </a:spcBef>
            </a:pPr>
            <a:r>
              <a:rPr lang="en-AU" dirty="0">
                <a:solidFill>
                  <a:prstClr val="black"/>
                </a:solidFill>
                <a:ea typeface="MS PGothic" pitchFamily="34" charset="-128"/>
                <a:cs typeface="Arial" charset="0"/>
              </a:rPr>
              <a:t>R             =   Rehabilitation/Restoration</a:t>
            </a:r>
          </a:p>
          <a:p>
            <a:pPr>
              <a:spcBef>
                <a:spcPts val="600"/>
              </a:spcBef>
            </a:pPr>
            <a:r>
              <a:rPr lang="en-AU" dirty="0">
                <a:solidFill>
                  <a:prstClr val="black"/>
                </a:solidFill>
                <a:ea typeface="MS PGothic" pitchFamily="34" charset="-128"/>
                <a:cs typeface="Arial" charset="0"/>
              </a:rPr>
              <a:t>Comp     =  Compensation </a:t>
            </a:r>
          </a:p>
          <a:p>
            <a:pPr>
              <a:spcBef>
                <a:spcPts val="600"/>
              </a:spcBef>
            </a:pPr>
            <a:r>
              <a:rPr lang="en-AU" dirty="0">
                <a:solidFill>
                  <a:prstClr val="black"/>
                </a:solidFill>
                <a:ea typeface="MS PGothic" pitchFamily="34" charset="-128"/>
                <a:cs typeface="Arial" charset="0"/>
              </a:rPr>
              <a:t>Offset    =   Offset</a:t>
            </a:r>
          </a:p>
        </p:txBody>
      </p:sp>
      <p:sp>
        <p:nvSpPr>
          <p:cNvPr id="6154" name="Line 39"/>
          <p:cNvSpPr>
            <a:spLocks noChangeShapeType="1"/>
          </p:cNvSpPr>
          <p:nvPr/>
        </p:nvSpPr>
        <p:spPr bwMode="auto">
          <a:xfrm>
            <a:off x="2771775" y="2876550"/>
            <a:ext cx="7406640" cy="0"/>
          </a:xfrm>
          <a:prstGeom prst="line">
            <a:avLst/>
          </a:prstGeom>
          <a:noFill/>
          <a:ln w="25400">
            <a:solidFill>
              <a:schemeClr val="tx1"/>
            </a:solidFill>
            <a:round/>
            <a:headEnd/>
            <a:tailEnd/>
          </a:ln>
        </p:spPr>
        <p:txBody>
          <a:bodyPr/>
          <a:lstStyle/>
          <a:p>
            <a:endParaRPr lang="en-GB">
              <a:solidFill>
                <a:prstClr val="black"/>
              </a:solidFill>
              <a:cs typeface="Arial" charset="0"/>
            </a:endParaRPr>
          </a:p>
        </p:txBody>
      </p:sp>
      <p:grpSp>
        <p:nvGrpSpPr>
          <p:cNvPr id="5" name="Group 108"/>
          <p:cNvGrpSpPr>
            <a:grpSpLocks/>
          </p:cNvGrpSpPr>
          <p:nvPr/>
        </p:nvGrpSpPr>
        <p:grpSpPr bwMode="auto">
          <a:xfrm>
            <a:off x="7277940" y="1215812"/>
            <a:ext cx="1281056" cy="948977"/>
            <a:chOff x="4952291" y="1349840"/>
            <a:chExt cx="1280720" cy="948853"/>
          </a:xfrm>
        </p:grpSpPr>
        <p:sp>
          <p:nvSpPr>
            <p:cNvPr id="6197" name="AutoShape 36"/>
            <p:cNvSpPr>
              <a:spLocks noChangeArrowheads="1"/>
            </p:cNvSpPr>
            <p:nvPr/>
          </p:nvSpPr>
          <p:spPr bwMode="auto">
            <a:xfrm rot="8940000">
              <a:off x="5749639" y="1680549"/>
              <a:ext cx="228540" cy="618144"/>
            </a:xfrm>
            <a:prstGeom prst="upArrow">
              <a:avLst>
                <a:gd name="adj1" fmla="val 50000"/>
                <a:gd name="adj2" fmla="val 42506"/>
              </a:avLst>
            </a:prstGeom>
            <a:solidFill>
              <a:srgbClr val="008000"/>
            </a:solidFill>
            <a:ln w="9525">
              <a:solidFill>
                <a:srgbClr val="00B050"/>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98" name="Text Box 37"/>
            <p:cNvSpPr txBox="1">
              <a:spLocks noChangeArrowheads="1"/>
            </p:cNvSpPr>
            <p:nvPr/>
          </p:nvSpPr>
          <p:spPr bwMode="auto">
            <a:xfrm>
              <a:off x="4952291" y="1349840"/>
              <a:ext cx="1280720" cy="461604"/>
            </a:xfrm>
            <a:prstGeom prst="rect">
              <a:avLst/>
            </a:prstGeom>
            <a:noFill/>
            <a:ln w="9525">
              <a:noFill/>
              <a:miter lim="800000"/>
              <a:headEnd/>
              <a:tailEnd/>
            </a:ln>
          </p:spPr>
          <p:txBody>
            <a:bodyPr wrap="none">
              <a:spAutoFit/>
            </a:bodyPr>
            <a:lstStyle/>
            <a:p>
              <a:r>
                <a:rPr lang="en-AU" sz="2400" dirty="0">
                  <a:solidFill>
                    <a:prstClr val="black"/>
                  </a:solidFill>
                  <a:ea typeface="MS PGothic" pitchFamily="34" charset="-128"/>
                  <a:cs typeface="Arial" charset="0"/>
                </a:rPr>
                <a:t>Net Gain</a:t>
              </a:r>
            </a:p>
          </p:txBody>
        </p:sp>
      </p:grpSp>
      <p:grpSp>
        <p:nvGrpSpPr>
          <p:cNvPr id="7" name="Group 102"/>
          <p:cNvGrpSpPr>
            <a:grpSpLocks/>
          </p:cNvGrpSpPr>
          <p:nvPr/>
        </p:nvGrpSpPr>
        <p:grpSpPr bwMode="auto">
          <a:xfrm>
            <a:off x="4464051" y="2884488"/>
            <a:ext cx="581025" cy="3440112"/>
            <a:chOff x="2971800" y="2883872"/>
            <a:chExt cx="581236" cy="3440728"/>
          </a:xfrm>
        </p:grpSpPr>
        <p:grpSp>
          <p:nvGrpSpPr>
            <p:cNvPr id="8" name="Group 81"/>
            <p:cNvGrpSpPr>
              <a:grpSpLocks/>
            </p:cNvGrpSpPr>
            <p:nvPr/>
          </p:nvGrpSpPr>
          <p:grpSpPr bwMode="auto">
            <a:xfrm>
              <a:off x="2971800" y="2883872"/>
              <a:ext cx="581236" cy="3440728"/>
              <a:chOff x="1431811" y="2875780"/>
              <a:chExt cx="581236" cy="3440728"/>
            </a:xfrm>
          </p:grpSpPr>
          <p:sp>
            <p:nvSpPr>
              <p:cNvPr id="6195" name="Rectangle 4"/>
              <p:cNvSpPr>
                <a:spLocks noChangeArrowheads="1"/>
              </p:cNvSpPr>
              <p:nvPr/>
            </p:nvSpPr>
            <p:spPr bwMode="auto">
              <a:xfrm>
                <a:off x="1431811" y="2875780"/>
                <a:ext cx="581236" cy="3440728"/>
              </a:xfrm>
              <a:prstGeom prst="rect">
                <a:avLst/>
              </a:prstGeom>
              <a:solidFill>
                <a:srgbClr val="FFCC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96" name="Rectangle 22"/>
              <p:cNvSpPr>
                <a:spLocks noChangeArrowheads="1"/>
              </p:cNvSpPr>
              <p:nvPr/>
            </p:nvSpPr>
            <p:spPr bwMode="auto">
              <a:xfrm>
                <a:off x="1431811" y="3026529"/>
                <a:ext cx="361127" cy="369398"/>
              </a:xfrm>
              <a:prstGeom prst="rect">
                <a:avLst/>
              </a:prstGeom>
              <a:noFill/>
              <a:ln w="9525">
                <a:noFill/>
                <a:miter lim="800000"/>
                <a:headEnd/>
                <a:tailEnd/>
              </a:ln>
            </p:spPr>
            <p:txBody>
              <a:bodyPr wrap="none">
                <a:spAutoFit/>
              </a:bodyPr>
              <a:lstStyle/>
              <a:p>
                <a:r>
                  <a:rPr lang="en-AU">
                    <a:solidFill>
                      <a:prstClr val="black"/>
                    </a:solidFill>
                    <a:cs typeface="Arial" charset="0"/>
                  </a:rPr>
                  <a:t>PI</a:t>
                </a:r>
              </a:p>
            </p:txBody>
          </p:sp>
        </p:grpSp>
        <p:grpSp>
          <p:nvGrpSpPr>
            <p:cNvPr id="9" name="Group 87"/>
            <p:cNvGrpSpPr>
              <a:grpSpLocks/>
            </p:cNvGrpSpPr>
            <p:nvPr/>
          </p:nvGrpSpPr>
          <p:grpSpPr bwMode="auto">
            <a:xfrm>
              <a:off x="2971800" y="5638800"/>
              <a:ext cx="581236" cy="685800"/>
              <a:chOff x="2971800" y="5650528"/>
              <a:chExt cx="581236" cy="685800"/>
            </a:xfrm>
          </p:grpSpPr>
          <p:sp>
            <p:nvSpPr>
              <p:cNvPr id="6193" name="Rectangle 11"/>
              <p:cNvSpPr>
                <a:spLocks noChangeArrowheads="1"/>
              </p:cNvSpPr>
              <p:nvPr/>
            </p:nvSpPr>
            <p:spPr bwMode="auto">
              <a:xfrm>
                <a:off x="2971800" y="5650528"/>
                <a:ext cx="581236" cy="685800"/>
              </a:xfrm>
              <a:prstGeom prst="rect">
                <a:avLst/>
              </a:prstGeom>
              <a:solidFill>
                <a:schemeClr val="bg1"/>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94" name="Text Box 25"/>
              <p:cNvSpPr txBox="1">
                <a:spLocks noChangeArrowheads="1"/>
              </p:cNvSpPr>
              <p:nvPr/>
            </p:nvSpPr>
            <p:spPr bwMode="auto">
              <a:xfrm>
                <a:off x="3048000" y="5791200"/>
                <a:ext cx="417767" cy="369398"/>
              </a:xfrm>
              <a:prstGeom prst="rect">
                <a:avLst/>
              </a:prstGeom>
              <a:noFill/>
              <a:ln w="9525">
                <a:noFill/>
                <a:miter lim="800000"/>
                <a:headEnd/>
                <a:tailEnd/>
              </a:ln>
            </p:spPr>
            <p:txBody>
              <a:bodyPr wrap="none">
                <a:spAutoFit/>
              </a:bodyPr>
              <a:lstStyle/>
              <a:p>
                <a:r>
                  <a:rPr lang="en-AU">
                    <a:solidFill>
                      <a:prstClr val="black"/>
                    </a:solidFill>
                    <a:ea typeface="MS PGothic" pitchFamily="34" charset="-128"/>
                    <a:cs typeface="Arial" charset="0"/>
                  </a:rPr>
                  <a:t>Av</a:t>
                </a:r>
              </a:p>
            </p:txBody>
          </p:sp>
        </p:grpSp>
      </p:grpSp>
      <p:grpSp>
        <p:nvGrpSpPr>
          <p:cNvPr id="10" name="Group 89"/>
          <p:cNvGrpSpPr>
            <a:grpSpLocks/>
          </p:cNvGrpSpPr>
          <p:nvPr/>
        </p:nvGrpSpPr>
        <p:grpSpPr bwMode="auto">
          <a:xfrm>
            <a:off x="4464052" y="4662488"/>
            <a:ext cx="587041" cy="976312"/>
            <a:chOff x="3780560" y="4679492"/>
            <a:chExt cx="587254" cy="975729"/>
          </a:xfrm>
        </p:grpSpPr>
        <p:sp>
          <p:nvSpPr>
            <p:cNvPr id="6189" name="Rectangle 11"/>
            <p:cNvSpPr>
              <a:spLocks noChangeArrowheads="1"/>
            </p:cNvSpPr>
            <p:nvPr/>
          </p:nvSpPr>
          <p:spPr bwMode="auto">
            <a:xfrm>
              <a:off x="3780560" y="4679492"/>
              <a:ext cx="581236" cy="975729"/>
            </a:xfrm>
            <a:prstGeom prst="rect">
              <a:avLst/>
            </a:prstGeom>
            <a:solidFill>
              <a:srgbClr val="99CC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90" name="Rectangle 29"/>
            <p:cNvSpPr>
              <a:spLocks noChangeArrowheads="1"/>
            </p:cNvSpPr>
            <p:nvPr/>
          </p:nvSpPr>
          <p:spPr bwMode="auto">
            <a:xfrm>
              <a:off x="3811049" y="4923914"/>
              <a:ext cx="556765" cy="369111"/>
            </a:xfrm>
            <a:prstGeom prst="rect">
              <a:avLst/>
            </a:prstGeom>
            <a:noFill/>
            <a:ln w="9525">
              <a:noFill/>
              <a:miter lim="800000"/>
              <a:headEnd/>
              <a:tailEnd/>
            </a:ln>
          </p:spPr>
          <p:txBody>
            <a:bodyPr wrap="none">
              <a:spAutoFit/>
            </a:bodyPr>
            <a:lstStyle/>
            <a:p>
              <a:r>
                <a:rPr lang="en-AU">
                  <a:solidFill>
                    <a:prstClr val="black"/>
                  </a:solidFill>
                  <a:cs typeface="Arial" charset="0"/>
                </a:rPr>
                <a:t>Min</a:t>
              </a:r>
            </a:p>
          </p:txBody>
        </p:sp>
      </p:grpSp>
      <p:grpSp>
        <p:nvGrpSpPr>
          <p:cNvPr id="11" name="Group 119"/>
          <p:cNvGrpSpPr>
            <a:grpSpLocks/>
          </p:cNvGrpSpPr>
          <p:nvPr/>
        </p:nvGrpSpPr>
        <p:grpSpPr bwMode="auto">
          <a:xfrm>
            <a:off x="5254627" y="2884488"/>
            <a:ext cx="587041" cy="3440112"/>
            <a:chOff x="3762164" y="2883872"/>
            <a:chExt cx="587254" cy="3440728"/>
          </a:xfrm>
        </p:grpSpPr>
        <p:grpSp>
          <p:nvGrpSpPr>
            <p:cNvPr id="12" name="Group 93"/>
            <p:cNvGrpSpPr>
              <a:grpSpLocks/>
            </p:cNvGrpSpPr>
            <p:nvPr/>
          </p:nvGrpSpPr>
          <p:grpSpPr bwMode="auto">
            <a:xfrm>
              <a:off x="3762164" y="2883872"/>
              <a:ext cx="581236" cy="3440728"/>
              <a:chOff x="1431811" y="2875780"/>
              <a:chExt cx="581236" cy="3440728"/>
            </a:xfrm>
          </p:grpSpPr>
          <p:sp>
            <p:nvSpPr>
              <p:cNvPr id="6187" name="Rectangle 4"/>
              <p:cNvSpPr>
                <a:spLocks noChangeArrowheads="1"/>
              </p:cNvSpPr>
              <p:nvPr/>
            </p:nvSpPr>
            <p:spPr bwMode="auto">
              <a:xfrm>
                <a:off x="1431811" y="2875780"/>
                <a:ext cx="581236" cy="3440728"/>
              </a:xfrm>
              <a:prstGeom prst="rect">
                <a:avLst/>
              </a:prstGeom>
              <a:solidFill>
                <a:srgbClr val="FFCC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88" name="Rectangle 22"/>
              <p:cNvSpPr>
                <a:spLocks noChangeArrowheads="1"/>
              </p:cNvSpPr>
              <p:nvPr/>
            </p:nvSpPr>
            <p:spPr bwMode="auto">
              <a:xfrm>
                <a:off x="1431811" y="3026529"/>
                <a:ext cx="361127" cy="369398"/>
              </a:xfrm>
              <a:prstGeom prst="rect">
                <a:avLst/>
              </a:prstGeom>
              <a:noFill/>
              <a:ln w="9525">
                <a:noFill/>
                <a:miter lim="800000"/>
                <a:headEnd/>
                <a:tailEnd/>
              </a:ln>
            </p:spPr>
            <p:txBody>
              <a:bodyPr wrap="none">
                <a:spAutoFit/>
              </a:bodyPr>
              <a:lstStyle/>
              <a:p>
                <a:r>
                  <a:rPr lang="en-AU">
                    <a:solidFill>
                      <a:prstClr val="black"/>
                    </a:solidFill>
                    <a:cs typeface="Arial" charset="0"/>
                  </a:rPr>
                  <a:t>PI</a:t>
                </a:r>
              </a:p>
            </p:txBody>
          </p:sp>
        </p:grpSp>
        <p:grpSp>
          <p:nvGrpSpPr>
            <p:cNvPr id="13" name="Group 96"/>
            <p:cNvGrpSpPr>
              <a:grpSpLocks/>
            </p:cNvGrpSpPr>
            <p:nvPr/>
          </p:nvGrpSpPr>
          <p:grpSpPr bwMode="auto">
            <a:xfrm>
              <a:off x="3762164" y="5635657"/>
              <a:ext cx="581236" cy="685800"/>
              <a:chOff x="2971800" y="5650528"/>
              <a:chExt cx="581236" cy="685800"/>
            </a:xfrm>
          </p:grpSpPr>
          <p:sp>
            <p:nvSpPr>
              <p:cNvPr id="6185" name="Rectangle 11"/>
              <p:cNvSpPr>
                <a:spLocks noChangeArrowheads="1"/>
              </p:cNvSpPr>
              <p:nvPr/>
            </p:nvSpPr>
            <p:spPr bwMode="auto">
              <a:xfrm>
                <a:off x="2971800" y="5650528"/>
                <a:ext cx="581236" cy="685800"/>
              </a:xfrm>
              <a:prstGeom prst="rect">
                <a:avLst/>
              </a:prstGeom>
              <a:solidFill>
                <a:schemeClr val="bg1"/>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86" name="Text Box 25"/>
              <p:cNvSpPr txBox="1">
                <a:spLocks noChangeArrowheads="1"/>
              </p:cNvSpPr>
              <p:nvPr/>
            </p:nvSpPr>
            <p:spPr bwMode="auto">
              <a:xfrm>
                <a:off x="3048000" y="5791200"/>
                <a:ext cx="417767" cy="369398"/>
              </a:xfrm>
              <a:prstGeom prst="rect">
                <a:avLst/>
              </a:prstGeom>
              <a:noFill/>
              <a:ln w="9525">
                <a:noFill/>
                <a:miter lim="800000"/>
                <a:headEnd/>
                <a:tailEnd/>
              </a:ln>
            </p:spPr>
            <p:txBody>
              <a:bodyPr wrap="none">
                <a:spAutoFit/>
              </a:bodyPr>
              <a:lstStyle/>
              <a:p>
                <a:r>
                  <a:rPr lang="en-AU">
                    <a:solidFill>
                      <a:prstClr val="black"/>
                    </a:solidFill>
                    <a:ea typeface="MS PGothic" pitchFamily="34" charset="-128"/>
                    <a:cs typeface="Arial" charset="0"/>
                  </a:rPr>
                  <a:t>Av</a:t>
                </a:r>
              </a:p>
            </p:txBody>
          </p:sp>
        </p:grpSp>
        <p:grpSp>
          <p:nvGrpSpPr>
            <p:cNvPr id="14" name="Group 99"/>
            <p:cNvGrpSpPr>
              <a:grpSpLocks/>
            </p:cNvGrpSpPr>
            <p:nvPr/>
          </p:nvGrpSpPr>
          <p:grpSpPr bwMode="auto">
            <a:xfrm>
              <a:off x="3762164" y="4663071"/>
              <a:ext cx="587254" cy="975729"/>
              <a:chOff x="3780560" y="4679492"/>
              <a:chExt cx="587254" cy="975729"/>
            </a:xfrm>
          </p:grpSpPr>
          <p:sp>
            <p:nvSpPr>
              <p:cNvPr id="6183" name="Rectangle 11"/>
              <p:cNvSpPr>
                <a:spLocks noChangeArrowheads="1"/>
              </p:cNvSpPr>
              <p:nvPr/>
            </p:nvSpPr>
            <p:spPr bwMode="auto">
              <a:xfrm>
                <a:off x="3780560" y="4679492"/>
                <a:ext cx="581236" cy="975729"/>
              </a:xfrm>
              <a:prstGeom prst="rect">
                <a:avLst/>
              </a:prstGeom>
              <a:solidFill>
                <a:srgbClr val="99CC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84" name="Rectangle 29"/>
              <p:cNvSpPr>
                <a:spLocks noChangeArrowheads="1"/>
              </p:cNvSpPr>
              <p:nvPr/>
            </p:nvSpPr>
            <p:spPr bwMode="auto">
              <a:xfrm>
                <a:off x="3811049" y="4923914"/>
                <a:ext cx="556765" cy="369398"/>
              </a:xfrm>
              <a:prstGeom prst="rect">
                <a:avLst/>
              </a:prstGeom>
              <a:noFill/>
              <a:ln w="9525">
                <a:noFill/>
                <a:miter lim="800000"/>
                <a:headEnd/>
                <a:tailEnd/>
              </a:ln>
            </p:spPr>
            <p:txBody>
              <a:bodyPr wrap="none">
                <a:spAutoFit/>
              </a:bodyPr>
              <a:lstStyle/>
              <a:p>
                <a:r>
                  <a:rPr lang="en-AU">
                    <a:solidFill>
                      <a:prstClr val="black"/>
                    </a:solidFill>
                    <a:cs typeface="Arial" charset="0"/>
                  </a:rPr>
                  <a:t>Min</a:t>
                </a:r>
              </a:p>
            </p:txBody>
          </p:sp>
        </p:grpSp>
      </p:grpSp>
      <p:grpSp>
        <p:nvGrpSpPr>
          <p:cNvPr id="15" name="Group 92"/>
          <p:cNvGrpSpPr>
            <a:grpSpLocks/>
          </p:cNvGrpSpPr>
          <p:nvPr/>
        </p:nvGrpSpPr>
        <p:grpSpPr bwMode="auto">
          <a:xfrm>
            <a:off x="5249864" y="3668714"/>
            <a:ext cx="585787" cy="1004887"/>
            <a:chOff x="3780904" y="3668058"/>
            <a:chExt cx="585216" cy="1005840"/>
          </a:xfrm>
        </p:grpSpPr>
        <p:sp>
          <p:nvSpPr>
            <p:cNvPr id="6178" name="Rectangle 3"/>
            <p:cNvSpPr>
              <a:spLocks noChangeArrowheads="1"/>
            </p:cNvSpPr>
            <p:nvPr/>
          </p:nvSpPr>
          <p:spPr bwMode="auto">
            <a:xfrm>
              <a:off x="3780904" y="3668058"/>
              <a:ext cx="585216" cy="1005840"/>
            </a:xfrm>
            <a:prstGeom prst="rect">
              <a:avLst/>
            </a:prstGeom>
            <a:solidFill>
              <a:srgbClr val="3366FF"/>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79" name="Rectangle 29"/>
            <p:cNvSpPr>
              <a:spLocks noChangeArrowheads="1"/>
            </p:cNvSpPr>
            <p:nvPr/>
          </p:nvSpPr>
          <p:spPr bwMode="auto">
            <a:xfrm>
              <a:off x="3908867" y="4078144"/>
              <a:ext cx="309398" cy="369682"/>
            </a:xfrm>
            <a:prstGeom prst="rect">
              <a:avLst/>
            </a:prstGeom>
            <a:noFill/>
            <a:ln w="9525">
              <a:noFill/>
              <a:miter lim="800000"/>
              <a:headEnd/>
              <a:tailEnd/>
            </a:ln>
          </p:spPr>
          <p:txBody>
            <a:bodyPr wrap="none">
              <a:spAutoFit/>
            </a:bodyPr>
            <a:lstStyle/>
            <a:p>
              <a:r>
                <a:rPr lang="en-AU">
                  <a:solidFill>
                    <a:prstClr val="black"/>
                  </a:solidFill>
                  <a:cs typeface="Arial" charset="0"/>
                </a:rPr>
                <a:t>R</a:t>
              </a:r>
            </a:p>
          </p:txBody>
        </p:sp>
      </p:grpSp>
      <p:grpSp>
        <p:nvGrpSpPr>
          <p:cNvPr id="16" name="Group 104"/>
          <p:cNvGrpSpPr>
            <a:grpSpLocks/>
          </p:cNvGrpSpPr>
          <p:nvPr/>
        </p:nvGrpSpPr>
        <p:grpSpPr bwMode="auto">
          <a:xfrm>
            <a:off x="3730626" y="5638800"/>
            <a:ext cx="581025" cy="685800"/>
            <a:chOff x="2971800" y="5650528"/>
            <a:chExt cx="581236" cy="685800"/>
          </a:xfrm>
        </p:grpSpPr>
        <p:sp>
          <p:nvSpPr>
            <p:cNvPr id="6176" name="Rectangle 11"/>
            <p:cNvSpPr>
              <a:spLocks noChangeArrowheads="1"/>
            </p:cNvSpPr>
            <p:nvPr/>
          </p:nvSpPr>
          <p:spPr bwMode="auto">
            <a:xfrm>
              <a:off x="2971800" y="5650528"/>
              <a:ext cx="581236" cy="685800"/>
            </a:xfrm>
            <a:prstGeom prst="rect">
              <a:avLst/>
            </a:prstGeom>
            <a:solidFill>
              <a:schemeClr val="bg1"/>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77" name="Text Box 25"/>
            <p:cNvSpPr txBox="1">
              <a:spLocks noChangeArrowheads="1"/>
            </p:cNvSpPr>
            <p:nvPr/>
          </p:nvSpPr>
          <p:spPr bwMode="auto">
            <a:xfrm>
              <a:off x="3048000" y="5791200"/>
              <a:ext cx="417767" cy="369332"/>
            </a:xfrm>
            <a:prstGeom prst="rect">
              <a:avLst/>
            </a:prstGeom>
            <a:noFill/>
            <a:ln w="9525">
              <a:noFill/>
              <a:miter lim="800000"/>
              <a:headEnd/>
              <a:tailEnd/>
            </a:ln>
          </p:spPr>
          <p:txBody>
            <a:bodyPr wrap="none">
              <a:spAutoFit/>
            </a:bodyPr>
            <a:lstStyle/>
            <a:p>
              <a:r>
                <a:rPr lang="en-AU" dirty="0">
                  <a:solidFill>
                    <a:prstClr val="black"/>
                  </a:solidFill>
                  <a:ea typeface="MS PGothic" pitchFamily="34" charset="-128"/>
                  <a:cs typeface="Arial" charset="0"/>
                </a:rPr>
                <a:t>Av</a:t>
              </a:r>
            </a:p>
          </p:txBody>
        </p:sp>
      </p:grpSp>
      <p:sp>
        <p:nvSpPr>
          <p:cNvPr id="81" name="Text Box 37"/>
          <p:cNvSpPr txBox="1">
            <a:spLocks noChangeArrowheads="1"/>
          </p:cNvSpPr>
          <p:nvPr/>
        </p:nvSpPr>
        <p:spPr bwMode="auto">
          <a:xfrm>
            <a:off x="10135673" y="2676700"/>
            <a:ext cx="1422441" cy="400110"/>
          </a:xfrm>
          <a:prstGeom prst="rect">
            <a:avLst/>
          </a:prstGeom>
          <a:noFill/>
          <a:ln w="9525">
            <a:noFill/>
            <a:miter lim="800000"/>
            <a:headEnd/>
            <a:tailEnd/>
          </a:ln>
        </p:spPr>
        <p:txBody>
          <a:bodyPr wrap="none">
            <a:spAutoFit/>
          </a:bodyPr>
          <a:lstStyle/>
          <a:p>
            <a:r>
              <a:rPr lang="en-AU" sz="2000" dirty="0">
                <a:solidFill>
                  <a:prstClr val="black"/>
                </a:solidFill>
                <a:ea typeface="MS PGothic" pitchFamily="34" charset="-128"/>
                <a:cs typeface="Arial" charset="0"/>
              </a:rPr>
              <a:t>No Net Loss</a:t>
            </a:r>
          </a:p>
        </p:txBody>
      </p:sp>
      <p:grpSp>
        <p:nvGrpSpPr>
          <p:cNvPr id="17" name="Group 110"/>
          <p:cNvGrpSpPr>
            <a:grpSpLocks/>
          </p:cNvGrpSpPr>
          <p:nvPr/>
        </p:nvGrpSpPr>
        <p:grpSpPr bwMode="auto">
          <a:xfrm>
            <a:off x="5765833" y="2898775"/>
            <a:ext cx="1317451" cy="1706666"/>
            <a:chOff x="3908976" y="2898664"/>
            <a:chExt cx="1316499" cy="1706505"/>
          </a:xfrm>
        </p:grpSpPr>
        <p:sp>
          <p:nvSpPr>
            <p:cNvPr id="6174" name="Text Box 31"/>
            <p:cNvSpPr txBox="1">
              <a:spLocks noChangeArrowheads="1"/>
            </p:cNvSpPr>
            <p:nvPr/>
          </p:nvSpPr>
          <p:spPr bwMode="auto">
            <a:xfrm>
              <a:off x="3925033" y="3774251"/>
              <a:ext cx="1300442" cy="830918"/>
            </a:xfrm>
            <a:prstGeom prst="rect">
              <a:avLst/>
            </a:prstGeom>
            <a:noFill/>
            <a:ln w="9525">
              <a:noFill/>
              <a:miter lim="800000"/>
              <a:headEnd/>
              <a:tailEnd/>
            </a:ln>
          </p:spPr>
          <p:txBody>
            <a:bodyPr wrap="none">
              <a:spAutoFit/>
            </a:bodyPr>
            <a:lstStyle/>
            <a:p>
              <a:pPr algn="ctr"/>
              <a:r>
                <a:rPr lang="en-AU" sz="2400" dirty="0">
                  <a:solidFill>
                    <a:prstClr val="black"/>
                  </a:solidFill>
                  <a:ea typeface="MS PGothic" pitchFamily="34" charset="-128"/>
                  <a:cs typeface="Arial" charset="0"/>
                </a:rPr>
                <a:t>Residual </a:t>
              </a:r>
            </a:p>
            <a:p>
              <a:pPr algn="ctr"/>
              <a:r>
                <a:rPr lang="en-AU" sz="2400" dirty="0">
                  <a:solidFill>
                    <a:prstClr val="black"/>
                  </a:solidFill>
                  <a:ea typeface="MS PGothic" pitchFamily="34" charset="-128"/>
                  <a:cs typeface="Arial" charset="0"/>
                </a:rPr>
                <a:t>Impact</a:t>
              </a:r>
            </a:p>
          </p:txBody>
        </p:sp>
        <p:sp>
          <p:nvSpPr>
            <p:cNvPr id="73" name="Right Brace 72"/>
            <p:cNvSpPr/>
            <p:nvPr/>
          </p:nvSpPr>
          <p:spPr>
            <a:xfrm>
              <a:off x="3908976" y="2898664"/>
              <a:ext cx="296647" cy="73176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grpSp>
      <p:sp>
        <p:nvSpPr>
          <p:cNvPr id="90" name="AutoShape 36"/>
          <p:cNvSpPr>
            <a:spLocks noChangeArrowheads="1"/>
          </p:cNvSpPr>
          <p:nvPr/>
        </p:nvSpPr>
        <p:spPr bwMode="auto">
          <a:xfrm rot="9420000" flipV="1">
            <a:off x="6079414" y="3280964"/>
            <a:ext cx="228600" cy="610115"/>
          </a:xfrm>
          <a:prstGeom prst="upArrow">
            <a:avLst>
              <a:gd name="adj1" fmla="val 50000"/>
              <a:gd name="adj2" fmla="val 42530"/>
            </a:avLst>
          </a:prstGeom>
          <a:solidFill>
            <a:srgbClr val="FFC000"/>
          </a:solidFill>
          <a:ln w="9525">
            <a:solidFill>
              <a:srgbClr val="FFC000"/>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93" name="Text Box 37"/>
          <p:cNvSpPr txBox="1">
            <a:spLocks noChangeArrowheads="1"/>
          </p:cNvSpPr>
          <p:nvPr/>
        </p:nvSpPr>
        <p:spPr bwMode="auto">
          <a:xfrm>
            <a:off x="5994841" y="1350046"/>
            <a:ext cx="1534629" cy="830997"/>
          </a:xfrm>
          <a:prstGeom prst="rect">
            <a:avLst/>
          </a:prstGeom>
          <a:noFill/>
          <a:ln w="9525">
            <a:noFill/>
            <a:miter lim="800000"/>
            <a:headEnd/>
            <a:tailEnd/>
          </a:ln>
        </p:spPr>
        <p:txBody>
          <a:bodyPr wrap="square">
            <a:spAutoFit/>
          </a:bodyPr>
          <a:lstStyle/>
          <a:p>
            <a:r>
              <a:rPr lang="en-AU" sz="2400" dirty="0">
                <a:solidFill>
                  <a:prstClr val="black"/>
                </a:solidFill>
                <a:ea typeface="MS PGothic" pitchFamily="34" charset="-128"/>
                <a:cs typeface="Arial" charset="0"/>
              </a:rPr>
              <a:t>No Net Loss, NNL</a:t>
            </a:r>
          </a:p>
        </p:txBody>
      </p:sp>
      <p:sp>
        <p:nvSpPr>
          <p:cNvPr id="94" name="AutoShape 36"/>
          <p:cNvSpPr>
            <a:spLocks noChangeArrowheads="1"/>
          </p:cNvSpPr>
          <p:nvPr/>
        </p:nvSpPr>
        <p:spPr bwMode="auto">
          <a:xfrm rot="9180000">
            <a:off x="7435284" y="2192682"/>
            <a:ext cx="228600" cy="822960"/>
          </a:xfrm>
          <a:prstGeom prst="upArrow">
            <a:avLst>
              <a:gd name="adj1" fmla="val 50000"/>
              <a:gd name="adj2" fmla="val 42484"/>
            </a:avLst>
          </a:prstGeom>
          <a:solidFill>
            <a:srgbClr val="008000"/>
          </a:solidFill>
          <a:ln w="9525">
            <a:solidFill>
              <a:srgbClr val="00B050"/>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169" name="Text Box 38"/>
          <p:cNvSpPr txBox="1">
            <a:spLocks noChangeArrowheads="1"/>
          </p:cNvSpPr>
          <p:nvPr/>
        </p:nvSpPr>
        <p:spPr bwMode="auto">
          <a:xfrm>
            <a:off x="6907252" y="6457951"/>
            <a:ext cx="4335462" cy="307975"/>
          </a:xfrm>
          <a:prstGeom prst="rect">
            <a:avLst/>
          </a:prstGeom>
          <a:noFill/>
          <a:ln w="9525">
            <a:solidFill>
              <a:schemeClr val="bg1"/>
            </a:solidFill>
            <a:miter lim="800000"/>
            <a:headEnd/>
            <a:tailEnd/>
          </a:ln>
        </p:spPr>
        <p:txBody>
          <a:bodyPr>
            <a:spAutoFit/>
          </a:bodyPr>
          <a:lstStyle/>
          <a:p>
            <a:pPr>
              <a:spcBef>
                <a:spcPts val="600"/>
              </a:spcBef>
            </a:pPr>
            <a:r>
              <a:rPr lang="en-AU" sz="1400" dirty="0">
                <a:solidFill>
                  <a:srgbClr val="C0504D"/>
                </a:solidFill>
                <a:ea typeface="MS PGothic" pitchFamily="34" charset="-128"/>
                <a:cs typeface="Arial" charset="0"/>
              </a:rPr>
              <a:t>BBOP, adapted from Rio Tinto &amp; </a:t>
            </a:r>
            <a:r>
              <a:rPr lang="en-AU" sz="1400" dirty="0" err="1">
                <a:solidFill>
                  <a:srgbClr val="C0504D"/>
                </a:solidFill>
                <a:ea typeface="MS PGothic" pitchFamily="34" charset="-128"/>
                <a:cs typeface="Arial" charset="0"/>
              </a:rPr>
              <a:t>Govt</a:t>
            </a:r>
            <a:r>
              <a:rPr lang="en-AU" sz="1400" dirty="0">
                <a:solidFill>
                  <a:srgbClr val="C0504D"/>
                </a:solidFill>
                <a:ea typeface="MS PGothic" pitchFamily="34" charset="-128"/>
                <a:cs typeface="Arial" charset="0"/>
              </a:rPr>
              <a:t> of Australia</a:t>
            </a:r>
          </a:p>
        </p:txBody>
      </p:sp>
      <p:sp>
        <p:nvSpPr>
          <p:cNvPr id="100" name="Right Brace 99"/>
          <p:cNvSpPr/>
          <p:nvPr/>
        </p:nvSpPr>
        <p:spPr>
          <a:xfrm flipH="1">
            <a:off x="7682919" y="2898775"/>
            <a:ext cx="296862" cy="73183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
        <p:nvSpPr>
          <p:cNvPr id="103" name="Rectangle 14"/>
          <p:cNvSpPr>
            <a:spLocks noChangeArrowheads="1"/>
          </p:cNvSpPr>
          <p:nvPr/>
        </p:nvSpPr>
        <p:spPr bwMode="auto">
          <a:xfrm>
            <a:off x="7898224" y="2876550"/>
            <a:ext cx="585787" cy="795338"/>
          </a:xfrm>
          <a:prstGeom prst="rect">
            <a:avLst/>
          </a:prstGeom>
          <a:solidFill>
            <a:srgbClr val="0080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104" name="Text Box 33"/>
          <p:cNvSpPr txBox="1">
            <a:spLocks noChangeArrowheads="1"/>
          </p:cNvSpPr>
          <p:nvPr/>
        </p:nvSpPr>
        <p:spPr bwMode="auto">
          <a:xfrm>
            <a:off x="7852185" y="3030770"/>
            <a:ext cx="660117" cy="323165"/>
          </a:xfrm>
          <a:prstGeom prst="rect">
            <a:avLst/>
          </a:prstGeom>
          <a:noFill/>
          <a:ln w="9525">
            <a:noFill/>
            <a:miter lim="800000"/>
            <a:headEnd/>
            <a:tailEnd/>
          </a:ln>
        </p:spPr>
        <p:txBody>
          <a:bodyPr wrap="none">
            <a:spAutoFit/>
          </a:bodyPr>
          <a:lstStyle/>
          <a:p>
            <a:r>
              <a:rPr lang="en-AU" sz="1500" dirty="0">
                <a:solidFill>
                  <a:schemeClr val="bg1"/>
                </a:solidFill>
                <a:ea typeface="MS PGothic" pitchFamily="34" charset="-128"/>
                <a:cs typeface="Arial" charset="0"/>
              </a:rPr>
              <a:t>Offset</a:t>
            </a:r>
          </a:p>
        </p:txBody>
      </p:sp>
      <p:sp>
        <p:nvSpPr>
          <p:cNvPr id="105" name="Text Box 33"/>
          <p:cNvSpPr txBox="1">
            <a:spLocks noChangeArrowheads="1"/>
          </p:cNvSpPr>
          <p:nvPr/>
        </p:nvSpPr>
        <p:spPr bwMode="auto">
          <a:xfrm>
            <a:off x="8614681" y="3017386"/>
            <a:ext cx="660117" cy="323165"/>
          </a:xfrm>
          <a:prstGeom prst="rect">
            <a:avLst/>
          </a:prstGeom>
          <a:noFill/>
          <a:ln w="9525">
            <a:noFill/>
            <a:miter lim="800000"/>
            <a:headEnd/>
            <a:tailEnd/>
          </a:ln>
        </p:spPr>
        <p:txBody>
          <a:bodyPr wrap="none">
            <a:spAutoFit/>
          </a:bodyPr>
          <a:lstStyle/>
          <a:p>
            <a:r>
              <a:rPr lang="en-AU" sz="1500" dirty="0">
                <a:solidFill>
                  <a:schemeClr val="bg1"/>
                </a:solidFill>
                <a:ea typeface="MS PGothic" pitchFamily="34" charset="-128"/>
                <a:cs typeface="Arial" charset="0"/>
              </a:rPr>
              <a:t>Offset</a:t>
            </a:r>
          </a:p>
        </p:txBody>
      </p:sp>
      <p:sp>
        <p:nvSpPr>
          <p:cNvPr id="71" name="Text Box 17"/>
          <p:cNvSpPr txBox="1">
            <a:spLocks noChangeArrowheads="1"/>
          </p:cNvSpPr>
          <p:nvPr/>
        </p:nvSpPr>
        <p:spPr bwMode="auto">
          <a:xfrm>
            <a:off x="2209800" y="4001870"/>
            <a:ext cx="423514" cy="646331"/>
          </a:xfrm>
          <a:prstGeom prst="rect">
            <a:avLst/>
          </a:prstGeom>
          <a:noFill/>
          <a:ln w="9525">
            <a:noFill/>
            <a:miter lim="800000"/>
            <a:headEnd/>
            <a:tailEnd/>
          </a:ln>
        </p:spPr>
        <p:txBody>
          <a:bodyPr wrap="none">
            <a:spAutoFit/>
          </a:bodyPr>
          <a:lstStyle/>
          <a:p>
            <a:pPr>
              <a:spcBef>
                <a:spcPct val="0"/>
              </a:spcBef>
            </a:pPr>
            <a:r>
              <a:rPr lang="en-AU" sz="3600" b="1" dirty="0">
                <a:solidFill>
                  <a:prstClr val="black"/>
                </a:solidFill>
                <a:latin typeface="Arial" pitchFamily="34" charset="0"/>
                <a:cs typeface="Arial" pitchFamily="34" charset="0"/>
              </a:rPr>
              <a:t>-</a:t>
            </a:r>
            <a:r>
              <a:rPr lang="en-AU" sz="2400" b="1" dirty="0">
                <a:solidFill>
                  <a:prstClr val="black"/>
                </a:solidFill>
                <a:latin typeface="Arial" pitchFamily="34" charset="0"/>
                <a:cs typeface="Arial" pitchFamily="34" charset="0"/>
              </a:rPr>
              <a:t> </a:t>
            </a:r>
          </a:p>
        </p:txBody>
      </p:sp>
      <p:sp>
        <p:nvSpPr>
          <p:cNvPr id="72" name="Text Box 18"/>
          <p:cNvSpPr txBox="1">
            <a:spLocks noChangeArrowheads="1"/>
          </p:cNvSpPr>
          <p:nvPr/>
        </p:nvSpPr>
        <p:spPr bwMode="auto">
          <a:xfrm>
            <a:off x="2147192" y="1576389"/>
            <a:ext cx="367408" cy="461665"/>
          </a:xfrm>
          <a:prstGeom prst="rect">
            <a:avLst/>
          </a:prstGeom>
          <a:noFill/>
          <a:ln w="9525">
            <a:noFill/>
            <a:miter lim="800000"/>
            <a:headEnd/>
            <a:tailEnd/>
          </a:ln>
        </p:spPr>
        <p:txBody>
          <a:bodyPr wrap="none">
            <a:spAutoFit/>
          </a:bodyPr>
          <a:lstStyle/>
          <a:p>
            <a:pPr>
              <a:spcBef>
                <a:spcPct val="0"/>
              </a:spcBef>
            </a:pPr>
            <a:r>
              <a:rPr lang="en-AU" sz="2400" b="1" dirty="0">
                <a:solidFill>
                  <a:prstClr val="black"/>
                </a:solidFill>
                <a:latin typeface="Arial" pitchFamily="34" charset="0"/>
                <a:cs typeface="Arial" pitchFamily="34" charset="0"/>
              </a:rPr>
              <a:t>+</a:t>
            </a:r>
          </a:p>
        </p:txBody>
      </p:sp>
      <p:sp>
        <p:nvSpPr>
          <p:cNvPr id="74" name="Text Box 19"/>
          <p:cNvSpPr txBox="1">
            <a:spLocks noChangeArrowheads="1"/>
          </p:cNvSpPr>
          <p:nvPr/>
        </p:nvSpPr>
        <p:spPr bwMode="auto">
          <a:xfrm>
            <a:off x="1475016" y="1905001"/>
            <a:ext cx="1430712" cy="646331"/>
          </a:xfrm>
          <a:prstGeom prst="rect">
            <a:avLst/>
          </a:prstGeom>
          <a:noFill/>
          <a:ln w="9525">
            <a:noFill/>
            <a:miter lim="800000"/>
            <a:headEnd/>
            <a:tailEnd/>
          </a:ln>
        </p:spPr>
        <p:txBody>
          <a:bodyPr wrap="none">
            <a:spAutoFit/>
          </a:bodyPr>
          <a:lstStyle/>
          <a:p>
            <a:pPr algn="ctr">
              <a:spcBef>
                <a:spcPct val="0"/>
              </a:spcBef>
            </a:pPr>
            <a:r>
              <a:rPr lang="en-AU" dirty="0">
                <a:solidFill>
                  <a:prstClr val="black"/>
                </a:solidFill>
                <a:latin typeface="Arial" pitchFamily="34" charset="0"/>
                <a:cs typeface="Arial" pitchFamily="34" charset="0"/>
              </a:rPr>
              <a:t>Biodiversity </a:t>
            </a:r>
          </a:p>
          <a:p>
            <a:pPr algn="ctr">
              <a:spcBef>
                <a:spcPct val="0"/>
              </a:spcBef>
            </a:pPr>
            <a:r>
              <a:rPr lang="en-AU" dirty="0">
                <a:solidFill>
                  <a:prstClr val="black"/>
                </a:solidFill>
                <a:latin typeface="Arial" pitchFamily="34" charset="0"/>
                <a:cs typeface="Arial" pitchFamily="34" charset="0"/>
              </a:rPr>
              <a:t>Impact</a:t>
            </a:r>
          </a:p>
        </p:txBody>
      </p:sp>
      <p:sp>
        <p:nvSpPr>
          <p:cNvPr id="75" name="Text Box 19"/>
          <p:cNvSpPr txBox="1">
            <a:spLocks noChangeArrowheads="1"/>
          </p:cNvSpPr>
          <p:nvPr/>
        </p:nvSpPr>
        <p:spPr bwMode="auto">
          <a:xfrm>
            <a:off x="1447800" y="4535270"/>
            <a:ext cx="1430712" cy="646331"/>
          </a:xfrm>
          <a:prstGeom prst="rect">
            <a:avLst/>
          </a:prstGeom>
          <a:noFill/>
          <a:ln w="9525">
            <a:noFill/>
            <a:miter lim="800000"/>
            <a:headEnd/>
            <a:tailEnd/>
          </a:ln>
        </p:spPr>
        <p:txBody>
          <a:bodyPr wrap="none">
            <a:spAutoFit/>
          </a:bodyPr>
          <a:lstStyle/>
          <a:p>
            <a:pPr algn="ctr">
              <a:spcBef>
                <a:spcPct val="0"/>
              </a:spcBef>
            </a:pPr>
            <a:r>
              <a:rPr lang="en-AU" dirty="0">
                <a:solidFill>
                  <a:prstClr val="black"/>
                </a:solidFill>
                <a:latin typeface="Arial" pitchFamily="34" charset="0"/>
                <a:cs typeface="Arial" pitchFamily="34" charset="0"/>
              </a:rPr>
              <a:t>Biodiversity </a:t>
            </a:r>
          </a:p>
          <a:p>
            <a:pPr algn="ctr">
              <a:spcBef>
                <a:spcPct val="0"/>
              </a:spcBef>
            </a:pPr>
            <a:r>
              <a:rPr lang="en-AU" dirty="0">
                <a:solidFill>
                  <a:prstClr val="black"/>
                </a:solidFill>
                <a:latin typeface="Arial" pitchFamily="34" charset="0"/>
                <a:cs typeface="Arial" pitchFamily="34" charset="0"/>
              </a:rPr>
              <a:t>Impact</a:t>
            </a:r>
          </a:p>
        </p:txBody>
      </p:sp>
      <p:sp>
        <p:nvSpPr>
          <p:cNvPr id="18" name="Rectangle 17"/>
          <p:cNvSpPr/>
          <p:nvPr/>
        </p:nvSpPr>
        <p:spPr>
          <a:xfrm>
            <a:off x="6580693" y="2885742"/>
            <a:ext cx="646760" cy="735843"/>
          </a:xfrm>
          <a:prstGeom prst="rect">
            <a:avLst/>
          </a:prstGeom>
          <a:solidFill>
            <a:srgbClr val="FFCC00"/>
          </a:solidFill>
          <a:ln w="9525">
            <a:solidFill>
              <a:schemeClr val="tx1"/>
            </a:solidFill>
            <a:miter lim="800000"/>
            <a:headEnd/>
            <a:tailEnd/>
          </a:ln>
        </p:spPr>
        <p:txBody>
          <a:bodyPr wrap="none" anchor="ctr"/>
          <a:lstStyle/>
          <a:p>
            <a:pPr algn="ctr" eaLnBrk="0" hangingPunct="0">
              <a:lnSpc>
                <a:spcPct val="105000"/>
              </a:lnSpc>
              <a:spcBef>
                <a:spcPct val="20000"/>
              </a:spcBef>
            </a:pPr>
            <a:endParaRPr lang="en-US">
              <a:solidFill>
                <a:prstClr val="black"/>
              </a:solidFill>
              <a:cs typeface="Arial" charset="0"/>
            </a:endParaRPr>
          </a:p>
        </p:txBody>
      </p:sp>
      <p:sp>
        <p:nvSpPr>
          <p:cNvPr id="6" name="Rectangle 5"/>
          <p:cNvSpPr/>
          <p:nvPr/>
        </p:nvSpPr>
        <p:spPr>
          <a:xfrm>
            <a:off x="6576757" y="3058813"/>
            <a:ext cx="654203" cy="571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prstClr val="white"/>
                </a:solidFill>
              </a:rPr>
              <a:t>Comp</a:t>
            </a:r>
          </a:p>
        </p:txBody>
      </p:sp>
      <p:sp>
        <p:nvSpPr>
          <p:cNvPr id="76" name="Text Box 37"/>
          <p:cNvSpPr txBox="1">
            <a:spLocks noChangeArrowheads="1"/>
          </p:cNvSpPr>
          <p:nvPr/>
        </p:nvSpPr>
        <p:spPr bwMode="auto">
          <a:xfrm>
            <a:off x="4144264" y="1990575"/>
            <a:ext cx="2230571" cy="461665"/>
          </a:xfrm>
          <a:prstGeom prst="rect">
            <a:avLst/>
          </a:prstGeom>
          <a:noFill/>
          <a:ln w="9525">
            <a:noFill/>
            <a:miter lim="800000"/>
            <a:headEnd/>
            <a:tailEnd/>
          </a:ln>
        </p:spPr>
        <p:txBody>
          <a:bodyPr wrap="square">
            <a:spAutoFit/>
          </a:bodyPr>
          <a:lstStyle/>
          <a:p>
            <a:r>
              <a:rPr lang="en-AU" sz="2400" dirty="0">
                <a:solidFill>
                  <a:prstClr val="black"/>
                </a:solidFill>
                <a:ea typeface="MS PGothic" pitchFamily="34" charset="-128"/>
                <a:cs typeface="Arial" charset="0"/>
              </a:rPr>
              <a:t>Compensation</a:t>
            </a:r>
          </a:p>
        </p:txBody>
      </p:sp>
      <p:sp>
        <p:nvSpPr>
          <p:cNvPr id="77" name="AutoShape 36"/>
          <p:cNvSpPr>
            <a:spLocks noChangeArrowheads="1"/>
          </p:cNvSpPr>
          <p:nvPr/>
        </p:nvSpPr>
        <p:spPr bwMode="auto">
          <a:xfrm rot="9180000">
            <a:off x="6200510" y="2459345"/>
            <a:ext cx="228600" cy="822960"/>
          </a:xfrm>
          <a:prstGeom prst="upArrow">
            <a:avLst>
              <a:gd name="adj1" fmla="val 50000"/>
              <a:gd name="adj2" fmla="val 42484"/>
            </a:avLst>
          </a:prstGeom>
          <a:solidFill>
            <a:srgbClr val="FF0000"/>
          </a:solidFill>
          <a:ln w="9525">
            <a:solidFill>
              <a:srgbClr val="00B050"/>
            </a:solidFill>
            <a:miter lim="800000"/>
            <a:headEnd/>
            <a:tailEnd/>
          </a:ln>
        </p:spPr>
        <p:txBody>
          <a:bodyPr wrap="none" anchor="ctr"/>
          <a:lstStyle/>
          <a:p>
            <a:pPr algn="ctr" eaLnBrk="0" hangingPunct="0">
              <a:lnSpc>
                <a:spcPct val="105000"/>
              </a:lnSpc>
              <a:spcBef>
                <a:spcPct val="20000"/>
              </a:spcBef>
            </a:pPr>
            <a:endParaRPr lang="en-GB">
              <a:solidFill>
                <a:prstClr val="black"/>
              </a:solidFill>
              <a:cs typeface="Arial" charset="0"/>
            </a:endParaRPr>
          </a:p>
        </p:txBody>
      </p:sp>
      <p:sp>
        <p:nvSpPr>
          <p:cNvPr id="62" name="Title 1">
            <a:extLst>
              <a:ext uri="{FF2B5EF4-FFF2-40B4-BE49-F238E27FC236}">
                <a16:creationId xmlns:a16="http://schemas.microsoft.com/office/drawing/2014/main" id="{9DC93AF2-21EE-47B1-B05E-825E5FED2A30}"/>
              </a:ext>
            </a:extLst>
          </p:cNvPr>
          <p:cNvSpPr txBox="1">
            <a:spLocks/>
          </p:cNvSpPr>
          <p:nvPr/>
        </p:nvSpPr>
        <p:spPr>
          <a:xfrm>
            <a:off x="1475016" y="1"/>
            <a:ext cx="8724061" cy="82545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0" kern="1200">
                <a:solidFill>
                  <a:schemeClr val="bg1"/>
                </a:solidFill>
                <a:latin typeface="Calibri" panose="020F0502020204030204" pitchFamily="34" charset="0"/>
                <a:ea typeface="+mj-ea"/>
                <a:cs typeface="+mj-cs"/>
              </a:defRPr>
            </a:lvl1pPr>
          </a:lstStyle>
          <a:p>
            <a:pPr algn="ctr">
              <a:defRPr/>
            </a:pPr>
            <a:r>
              <a:rPr lang="en-GB" sz="3000" b="1" dirty="0">
                <a:solidFill>
                  <a:prstClr val="white"/>
                </a:solidFill>
              </a:rPr>
              <a:t>The Mitigation Hierarchy</a:t>
            </a:r>
          </a:p>
        </p:txBody>
      </p:sp>
      <p:sp>
        <p:nvSpPr>
          <p:cNvPr id="63" name="Right Brace 62"/>
          <p:cNvSpPr/>
          <p:nvPr/>
        </p:nvSpPr>
        <p:spPr>
          <a:xfrm flipH="1">
            <a:off x="8295335" y="2038054"/>
            <a:ext cx="319346" cy="8127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black"/>
              </a:solidFill>
            </a:endParaRPr>
          </a:p>
        </p:txBody>
      </p:sp>
    </p:spTree>
    <p:extLst>
      <p:ext uri="{BB962C8B-B14F-4D97-AF65-F5344CB8AC3E}">
        <p14:creationId xmlns:p14="http://schemas.microsoft.com/office/powerpoint/2010/main" val="154801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0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20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3" grpId="0" animBg="1"/>
      <p:bldP spid="6204" grpId="0"/>
      <p:bldP spid="81" grpId="0"/>
      <p:bldP spid="90" grpId="0" animBg="1"/>
      <p:bldP spid="93" grpId="0"/>
      <p:bldP spid="93" grpId="1"/>
      <p:bldP spid="94" grpId="0" animBg="1"/>
      <p:bldP spid="100" grpId="0" animBg="1"/>
      <p:bldP spid="103" grpId="0" animBg="1"/>
      <p:bldP spid="104" grpId="0"/>
      <p:bldP spid="105" grpId="0"/>
      <p:bldP spid="105" grpId="1"/>
      <p:bldP spid="76" grpId="0"/>
      <p:bldP spid="76" grpId="1"/>
      <p:bldP spid="77" grpId="0" animBg="1"/>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130180" y="96972"/>
            <a:ext cx="7424880" cy="480131"/>
          </a:xfrm>
          <a:prstGeom prst="rect">
            <a:avLst/>
          </a:prstGeom>
          <a:noFill/>
          <a:ln w="9525">
            <a:noFill/>
            <a:miter lim="800000"/>
            <a:headEnd/>
            <a:tailEnd/>
          </a:ln>
        </p:spPr>
        <p:txBody>
          <a:bodyPr wrap="square">
            <a:spAutoFit/>
          </a:bodyPr>
          <a:lstStyle>
            <a:defPPr>
              <a:defRPr lang="en-US"/>
            </a:defPPr>
            <a:lvl1pPr marR="0" lvl="0" indent="0" algn="ctr" fontAlgn="auto">
              <a:lnSpc>
                <a:spcPct val="90000"/>
              </a:lnSpc>
              <a:spcBef>
                <a:spcPts val="0"/>
              </a:spcBef>
              <a:spcAft>
                <a:spcPts val="0"/>
              </a:spcAft>
              <a:buClrTx/>
              <a:buSzTx/>
              <a:buFontTx/>
              <a:buNone/>
              <a:tabLst/>
              <a:defRPr kumimoji="0" sz="28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defRPr>
            </a:lvl1pPr>
          </a:lstStyle>
          <a:p>
            <a:r>
              <a:rPr lang="en-US" b="1" dirty="0"/>
              <a:t>Why follow the mitigation hierarchy?</a:t>
            </a:r>
          </a:p>
        </p:txBody>
      </p:sp>
      <p:sp>
        <p:nvSpPr>
          <p:cNvPr id="10" name="Rectangle 9"/>
          <p:cNvSpPr/>
          <p:nvPr/>
        </p:nvSpPr>
        <p:spPr>
          <a:xfrm>
            <a:off x="1710430" y="1542445"/>
            <a:ext cx="8778058" cy="3016210"/>
          </a:xfrm>
          <a:prstGeom prst="rect">
            <a:avLst/>
          </a:prstGeom>
        </p:spPr>
        <p:txBody>
          <a:bodyPr wrap="square">
            <a:spAutoFit/>
          </a:bodyPr>
          <a:lstStyle/>
          <a:p>
            <a:r>
              <a:rPr lang="en-US" b="1" u="sng" dirty="0">
                <a:solidFill>
                  <a:srgbClr val="CC6600"/>
                </a:solidFill>
              </a:rPr>
              <a:t>Development - by 2050</a:t>
            </a:r>
            <a:r>
              <a:rPr lang="en-US" dirty="0">
                <a:solidFill>
                  <a:srgbClr val="CC6600"/>
                </a:solidFill>
              </a:rPr>
              <a:t>:</a:t>
            </a:r>
          </a:p>
          <a:p>
            <a:r>
              <a:rPr lang="en-US" dirty="0">
                <a:solidFill>
                  <a:srgbClr val="CC6600"/>
                </a:solidFill>
              </a:rPr>
              <a:t>Population                        33%</a:t>
            </a:r>
          </a:p>
          <a:p>
            <a:r>
              <a:rPr lang="en-US" dirty="0">
                <a:solidFill>
                  <a:srgbClr val="CC6600"/>
                </a:solidFill>
              </a:rPr>
              <a:t>Food demand                  100%</a:t>
            </a:r>
          </a:p>
          <a:p>
            <a:r>
              <a:rPr lang="en-US" dirty="0">
                <a:solidFill>
                  <a:srgbClr val="CC6600"/>
                </a:solidFill>
              </a:rPr>
              <a:t>Mining                                60%</a:t>
            </a:r>
          </a:p>
          <a:p>
            <a:r>
              <a:rPr lang="en-US" dirty="0">
                <a:solidFill>
                  <a:srgbClr val="CC6600"/>
                </a:solidFill>
              </a:rPr>
              <a:t>Energy                                80%</a:t>
            </a:r>
          </a:p>
          <a:p>
            <a:r>
              <a:rPr lang="en-US" dirty="0">
                <a:solidFill>
                  <a:srgbClr val="CC6600"/>
                </a:solidFill>
              </a:rPr>
              <a:t>Carbon emissions             ?? 50% ??</a:t>
            </a:r>
          </a:p>
          <a:p>
            <a:r>
              <a:rPr lang="en-US" dirty="0">
                <a:solidFill>
                  <a:srgbClr val="CC6600"/>
                </a:solidFill>
              </a:rPr>
              <a:t>….all bringing impacts on biodiversity</a:t>
            </a:r>
          </a:p>
          <a:p>
            <a:endParaRPr lang="en-US" dirty="0"/>
          </a:p>
          <a:p>
            <a:endParaRPr lang="en-US" dirty="0"/>
          </a:p>
          <a:p>
            <a:endParaRPr lang="en-US" sz="1000" dirty="0"/>
          </a:p>
          <a:p>
            <a:endParaRPr lang="en-US" dirty="0">
              <a:latin typeface="Arial" pitchFamily="34" charset="0"/>
              <a:cs typeface="Arial" pitchFamily="34" charset="0"/>
            </a:endParaRPr>
          </a:p>
        </p:txBody>
      </p:sp>
      <p:grpSp>
        <p:nvGrpSpPr>
          <p:cNvPr id="19" name="Group 18"/>
          <p:cNvGrpSpPr/>
          <p:nvPr/>
        </p:nvGrpSpPr>
        <p:grpSpPr>
          <a:xfrm>
            <a:off x="3791744" y="1868071"/>
            <a:ext cx="144016" cy="1322432"/>
            <a:chOff x="2195736" y="1962552"/>
            <a:chExt cx="144016" cy="1322432"/>
          </a:xfrm>
        </p:grpSpPr>
        <p:sp>
          <p:nvSpPr>
            <p:cNvPr id="14" name="Up Arrow 13"/>
            <p:cNvSpPr/>
            <p:nvPr/>
          </p:nvSpPr>
          <p:spPr>
            <a:xfrm>
              <a:off x="2195736" y="3102104"/>
              <a:ext cx="144016" cy="182880"/>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Up Arrow 14"/>
            <p:cNvSpPr/>
            <p:nvPr/>
          </p:nvSpPr>
          <p:spPr>
            <a:xfrm>
              <a:off x="2195736" y="1962552"/>
              <a:ext cx="144016" cy="182880"/>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a:off x="2195736" y="2250584"/>
              <a:ext cx="144016" cy="182880"/>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Up Arrow 16"/>
            <p:cNvSpPr/>
            <p:nvPr/>
          </p:nvSpPr>
          <p:spPr>
            <a:xfrm>
              <a:off x="2195736" y="2538616"/>
              <a:ext cx="144016" cy="182880"/>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Up Arrow 17"/>
            <p:cNvSpPr/>
            <p:nvPr/>
          </p:nvSpPr>
          <p:spPr>
            <a:xfrm>
              <a:off x="2195736" y="2826648"/>
              <a:ext cx="144016" cy="182880"/>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ectangle 23"/>
          <p:cNvSpPr/>
          <p:nvPr/>
        </p:nvSpPr>
        <p:spPr>
          <a:xfrm>
            <a:off x="5631915" y="1471622"/>
            <a:ext cx="4856573" cy="2246769"/>
          </a:xfrm>
          <a:prstGeom prst="rect">
            <a:avLst/>
          </a:prstGeom>
        </p:spPr>
        <p:txBody>
          <a:bodyPr wrap="square">
            <a:spAutoFit/>
          </a:bodyPr>
          <a:lstStyle/>
          <a:p>
            <a:r>
              <a:rPr lang="en-US" b="1" u="sng" dirty="0">
                <a:solidFill>
                  <a:schemeClr val="accent6">
                    <a:lumMod val="75000"/>
                  </a:schemeClr>
                </a:solidFill>
              </a:rPr>
              <a:t>Biodiversity:</a:t>
            </a:r>
            <a:r>
              <a:rPr lang="en-US" dirty="0">
                <a:solidFill>
                  <a:schemeClr val="accent6">
                    <a:lumMod val="75000"/>
                  </a:schemeClr>
                </a:solidFill>
              </a:rPr>
              <a:t>  CBD Aichi targets – by 2020:</a:t>
            </a:r>
          </a:p>
          <a:p>
            <a:pPr lvl="1"/>
            <a:r>
              <a:rPr lang="en-US" dirty="0">
                <a:solidFill>
                  <a:schemeClr val="accent6">
                    <a:lumMod val="75000"/>
                  </a:schemeClr>
                </a:solidFill>
              </a:rPr>
              <a:t>“</a:t>
            </a:r>
            <a:r>
              <a:rPr lang="en-GB" sz="1600" dirty="0">
                <a:solidFill>
                  <a:schemeClr val="accent6">
                    <a:lumMod val="75000"/>
                  </a:schemeClr>
                </a:solidFill>
              </a:rPr>
              <a:t>At least halve and, where feasible, bring close to zero the rate of loss of natural habitats, including forests” </a:t>
            </a:r>
          </a:p>
          <a:p>
            <a:pPr lvl="1"/>
            <a:endParaRPr lang="en-GB" sz="400" dirty="0">
              <a:solidFill>
                <a:schemeClr val="accent6">
                  <a:lumMod val="75000"/>
                </a:schemeClr>
              </a:solidFill>
            </a:endParaRPr>
          </a:p>
          <a:p>
            <a:pPr lvl="1"/>
            <a:r>
              <a:rPr lang="en-GB" sz="1600" dirty="0">
                <a:solidFill>
                  <a:schemeClr val="accent6">
                    <a:lumMod val="75000"/>
                  </a:schemeClr>
                </a:solidFill>
              </a:rPr>
              <a:t>17% of terrestrial and inland water areas and 10% of marine and coastal areas protected</a:t>
            </a:r>
          </a:p>
          <a:p>
            <a:pPr lvl="1"/>
            <a:endParaRPr lang="en-GB" sz="400" dirty="0">
              <a:solidFill>
                <a:schemeClr val="accent6">
                  <a:lumMod val="75000"/>
                </a:schemeClr>
              </a:solidFill>
            </a:endParaRPr>
          </a:p>
          <a:p>
            <a:pPr lvl="1"/>
            <a:r>
              <a:rPr lang="en-GB" sz="1600" dirty="0">
                <a:solidFill>
                  <a:schemeClr val="accent6">
                    <a:lumMod val="75000"/>
                  </a:schemeClr>
                </a:solidFill>
              </a:rPr>
              <a:t>At least 15% of degraded ecosystems restored through conservation and restoration</a:t>
            </a:r>
          </a:p>
        </p:txBody>
      </p:sp>
      <p:grpSp>
        <p:nvGrpSpPr>
          <p:cNvPr id="21" name="Group 20"/>
          <p:cNvGrpSpPr/>
          <p:nvPr/>
        </p:nvGrpSpPr>
        <p:grpSpPr>
          <a:xfrm>
            <a:off x="5493556" y="1962175"/>
            <a:ext cx="458428" cy="1537320"/>
            <a:chOff x="4067944" y="1335048"/>
            <a:chExt cx="458428" cy="1537320"/>
          </a:xfrm>
        </p:grpSpPr>
        <p:pic>
          <p:nvPicPr>
            <p:cNvPr id="23" name="Picture 22" descr="http://www.cbd.int/images/aichi/48/abt-05-48.png"/>
            <p:cNvPicPr/>
            <p:nvPr/>
          </p:nvPicPr>
          <p:blipFill>
            <a:blip r:embed="rId3" cstate="print"/>
            <a:srcRect/>
            <a:stretch>
              <a:fillRect/>
            </a:stretch>
          </p:blipFill>
          <p:spPr bwMode="auto">
            <a:xfrm>
              <a:off x="4069172" y="1335048"/>
              <a:ext cx="457200" cy="457200"/>
            </a:xfrm>
            <a:prstGeom prst="rect">
              <a:avLst/>
            </a:prstGeom>
            <a:noFill/>
            <a:ln w="9525">
              <a:noFill/>
              <a:miter lim="800000"/>
              <a:headEnd/>
              <a:tailEnd/>
            </a:ln>
          </p:spPr>
        </p:pic>
        <p:pic>
          <p:nvPicPr>
            <p:cNvPr id="25" name="Picture 24" descr="http://www.cbd.int/images/aichi/48/abt-11-48.png"/>
            <p:cNvPicPr/>
            <p:nvPr/>
          </p:nvPicPr>
          <p:blipFill>
            <a:blip r:embed="rId4" cstate="print"/>
            <a:srcRect/>
            <a:stretch>
              <a:fillRect/>
            </a:stretch>
          </p:blipFill>
          <p:spPr bwMode="auto">
            <a:xfrm>
              <a:off x="4067944" y="1891680"/>
              <a:ext cx="457200" cy="457200"/>
            </a:xfrm>
            <a:prstGeom prst="rect">
              <a:avLst/>
            </a:prstGeom>
            <a:noFill/>
            <a:ln w="9525">
              <a:noFill/>
              <a:miter lim="800000"/>
              <a:headEnd/>
              <a:tailEnd/>
            </a:ln>
          </p:spPr>
        </p:pic>
        <p:pic>
          <p:nvPicPr>
            <p:cNvPr id="26" name="Picture 25" descr="http://www.cbd.int/images/aichi/48/abt-15-48.png"/>
            <p:cNvPicPr/>
            <p:nvPr/>
          </p:nvPicPr>
          <p:blipFill>
            <a:blip r:embed="rId5" cstate="print"/>
            <a:srcRect/>
            <a:stretch>
              <a:fillRect/>
            </a:stretch>
          </p:blipFill>
          <p:spPr bwMode="auto">
            <a:xfrm>
              <a:off x="4069172" y="2415168"/>
              <a:ext cx="457200" cy="457200"/>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pPr algn="r"/>
            <a:fld id="{47AE87FF-3012-4A0A-BEF1-7570441C9250}" type="slidenum">
              <a:rPr lang="fr-FR" smtClean="0">
                <a:solidFill>
                  <a:prstClr val="black">
                    <a:tint val="75000"/>
                  </a:prstClr>
                </a:solidFill>
              </a:rPr>
              <a:pPr algn="r"/>
              <a:t>5</a:t>
            </a:fld>
            <a:endParaRPr lang="fr-FR" dirty="0">
              <a:solidFill>
                <a:prstClr val="black">
                  <a:tint val="75000"/>
                </a:prstClr>
              </a:solidFill>
            </a:endParaRPr>
          </a:p>
        </p:txBody>
      </p:sp>
      <p:sp>
        <p:nvSpPr>
          <p:cNvPr id="3" name="Right Arrow 2"/>
          <p:cNvSpPr/>
          <p:nvPr/>
        </p:nvSpPr>
        <p:spPr>
          <a:xfrm rot="2818592">
            <a:off x="3791744" y="4095750"/>
            <a:ext cx="116125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8781408" flipH="1">
            <a:off x="5518831" y="4082389"/>
            <a:ext cx="116125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 coins arrondis 3">
            <a:extLst>
              <a:ext uri="{FF2B5EF4-FFF2-40B4-BE49-F238E27FC236}">
                <a16:creationId xmlns:a16="http://schemas.microsoft.com/office/drawing/2014/main" id="{A58C1754-792E-41F6-970B-FF938108D22F}"/>
              </a:ext>
            </a:extLst>
          </p:cNvPr>
          <p:cNvSpPr/>
          <p:nvPr/>
        </p:nvSpPr>
        <p:spPr>
          <a:xfrm>
            <a:off x="3307367" y="4892303"/>
            <a:ext cx="4529471" cy="101543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How to reconcile these? </a:t>
            </a:r>
          </a:p>
          <a:p>
            <a:pPr marL="342900" indent="-342900">
              <a:buFont typeface="Wingdings" panose="05000000000000000000" pitchFamily="2" charset="2"/>
              <a:buChar char="Ø"/>
            </a:pPr>
            <a:r>
              <a:rPr lang="en-US" sz="2000" b="1" dirty="0">
                <a:solidFill>
                  <a:schemeClr val="bg1"/>
                </a:solidFill>
              </a:rPr>
              <a:t>Follow the ‘Mitigation hierarchy’ </a:t>
            </a:r>
          </a:p>
        </p:txBody>
      </p:sp>
    </p:spTree>
    <p:extLst>
      <p:ext uri="{BB962C8B-B14F-4D97-AF65-F5344CB8AC3E}">
        <p14:creationId xmlns:p14="http://schemas.microsoft.com/office/powerpoint/2010/main" val="30212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2"/>
          <p:cNvSpPr/>
          <p:nvPr/>
        </p:nvSpPr>
        <p:spPr>
          <a:xfrm>
            <a:off x="5867400" y="1860049"/>
            <a:ext cx="4800600" cy="3276600"/>
          </a:xfrm>
          <a:prstGeom prst="rect">
            <a:avLst/>
          </a:prstGeom>
          <a:noFill/>
          <a:ln>
            <a:noFill/>
          </a:ln>
        </p:spPr>
        <p:txBody>
          <a:bodyPr spcFirstLastPara="1" wrap="square" lIns="91425" tIns="45700" rIns="91425" bIns="45700" anchor="t" anchorCtr="0">
            <a:noAutofit/>
          </a:bodyPr>
          <a:lstStyle/>
          <a:p>
            <a:pPr marL="742950" lvl="1" indent="-285750"/>
            <a:endParaRPr sz="2400" b="1">
              <a:solidFill>
                <a:srgbClr val="000000"/>
              </a:solidFill>
              <a:latin typeface="Arial"/>
              <a:ea typeface="Arial"/>
              <a:cs typeface="Arial"/>
              <a:sym typeface="Arial"/>
            </a:endParaRPr>
          </a:p>
        </p:txBody>
      </p:sp>
      <p:sp>
        <p:nvSpPr>
          <p:cNvPr id="495" name="Google Shape;495;p32"/>
          <p:cNvSpPr txBox="1"/>
          <p:nvPr/>
        </p:nvSpPr>
        <p:spPr>
          <a:xfrm>
            <a:off x="1434604" y="144464"/>
            <a:ext cx="8276542" cy="652637"/>
          </a:xfrm>
          <a:prstGeom prst="rect">
            <a:avLst/>
          </a:prstGeom>
          <a:noFill/>
          <a:ln>
            <a:noFill/>
          </a:ln>
        </p:spPr>
        <p:txBody>
          <a:bodyPr spcFirstLastPara="1" wrap="square" lIns="91425" tIns="45700" rIns="91425" bIns="45700" anchor="t" anchorCtr="0">
            <a:noAutofit/>
          </a:bodyPr>
          <a:lstStyle/>
          <a:p>
            <a:pPr algn="ctr">
              <a:lnSpc>
                <a:spcPct val="90000"/>
              </a:lnSpc>
              <a:buClr>
                <a:srgbClr val="FFFFFF"/>
              </a:buClr>
              <a:buSzPts val="2800"/>
            </a:pPr>
            <a:r>
              <a:rPr lang="en-US" sz="2800" b="1" dirty="0">
                <a:solidFill>
                  <a:srgbClr val="FFFFFF"/>
                </a:solidFill>
                <a:latin typeface="Arial"/>
                <a:ea typeface="Arial"/>
                <a:cs typeface="Arial"/>
                <a:sym typeface="Arial"/>
              </a:rPr>
              <a:t>Drivers for better mitigation: recent advances</a:t>
            </a:r>
            <a:endParaRPr b="1" dirty="0"/>
          </a:p>
        </p:txBody>
      </p:sp>
      <p:sp>
        <p:nvSpPr>
          <p:cNvPr id="496" name="Google Shape;496;p32"/>
          <p:cNvSpPr/>
          <p:nvPr/>
        </p:nvSpPr>
        <p:spPr>
          <a:xfrm>
            <a:off x="1127448" y="786614"/>
            <a:ext cx="5728612" cy="6063198"/>
          </a:xfrm>
          <a:prstGeom prst="rect">
            <a:avLst/>
          </a:prstGeom>
          <a:noFill/>
          <a:ln>
            <a:noFill/>
          </a:ln>
        </p:spPr>
        <p:txBody>
          <a:bodyPr spcFirstLastPara="1" wrap="square" lIns="91425" tIns="45700" rIns="91425" bIns="45700" anchor="ctr" anchorCtr="0">
            <a:noAutofit/>
          </a:bodyPr>
          <a:lstStyle/>
          <a:p>
            <a:endParaRPr sz="2400" b="1" dirty="0">
              <a:solidFill>
                <a:srgbClr val="000000"/>
              </a:solidFill>
              <a:latin typeface="Arial"/>
              <a:ea typeface="Arial"/>
              <a:cs typeface="Arial"/>
              <a:sym typeface="Arial"/>
            </a:endParaRPr>
          </a:p>
          <a:p>
            <a:pPr marL="571500" indent="-571500">
              <a:buClr>
                <a:srgbClr val="000000"/>
              </a:buClr>
              <a:buSzPts val="2200"/>
              <a:buFont typeface="Arial"/>
              <a:buChar char="•"/>
            </a:pPr>
            <a:r>
              <a:rPr lang="en-US" sz="2200" b="1" dirty="0">
                <a:solidFill>
                  <a:srgbClr val="000000"/>
                </a:solidFill>
                <a:latin typeface="Arial"/>
                <a:ea typeface="Arial"/>
                <a:cs typeface="Arial"/>
                <a:sym typeface="Arial"/>
              </a:rPr>
              <a:t>Laws</a:t>
            </a:r>
            <a:endParaRPr dirty="0"/>
          </a:p>
          <a:p>
            <a:pPr marL="571500" indent="-431800">
              <a:buClr>
                <a:schemeClr val="dk1"/>
              </a:buClr>
              <a:buSzPts val="2200"/>
            </a:pPr>
            <a:endParaRPr sz="2200" b="1" dirty="0">
              <a:solidFill>
                <a:srgbClr val="000000"/>
              </a:solidFill>
              <a:latin typeface="Arial"/>
              <a:ea typeface="Arial"/>
              <a:cs typeface="Arial"/>
              <a:sym typeface="Arial"/>
            </a:endParaRPr>
          </a:p>
          <a:p>
            <a:pPr marL="571500" indent="-431800">
              <a:buClr>
                <a:schemeClr val="dk1"/>
              </a:buClr>
              <a:buSzPts val="2200"/>
            </a:pPr>
            <a:endParaRPr sz="2200" b="1" dirty="0">
              <a:solidFill>
                <a:srgbClr val="000000"/>
              </a:solidFill>
              <a:latin typeface="Arial"/>
              <a:ea typeface="Arial"/>
              <a:cs typeface="Arial"/>
              <a:sym typeface="Arial"/>
            </a:endParaRPr>
          </a:p>
          <a:p>
            <a:pPr marL="571500" indent="-508000">
              <a:buClr>
                <a:schemeClr val="dk1"/>
              </a:buClr>
              <a:buSzPts val="1000"/>
            </a:pPr>
            <a:endParaRPr sz="1000" b="1" dirty="0">
              <a:solidFill>
                <a:srgbClr val="000000"/>
              </a:solidFill>
              <a:latin typeface="Arial"/>
              <a:ea typeface="Arial"/>
              <a:cs typeface="Arial"/>
              <a:sym typeface="Arial"/>
            </a:endParaRPr>
          </a:p>
          <a:p>
            <a:pPr marL="571500" indent="-571500">
              <a:buClr>
                <a:srgbClr val="000000"/>
              </a:buClr>
              <a:buSzPts val="2200"/>
              <a:buFont typeface="Arial"/>
              <a:buChar char="•"/>
            </a:pPr>
            <a:r>
              <a:rPr lang="en-US" sz="2200" b="1" dirty="0">
                <a:solidFill>
                  <a:srgbClr val="000000"/>
                </a:solidFill>
                <a:latin typeface="Arial"/>
                <a:ea typeface="Arial"/>
                <a:cs typeface="Arial"/>
                <a:sym typeface="Arial"/>
              </a:rPr>
              <a:t>Loan conditions and Standards</a:t>
            </a:r>
            <a:endParaRPr dirty="0"/>
          </a:p>
          <a:p>
            <a:pPr lvl="2"/>
            <a:endParaRPr lang="en-US" sz="800" b="1" dirty="0">
              <a:solidFill>
                <a:srgbClr val="00B050"/>
              </a:solidFill>
              <a:latin typeface="Arial"/>
              <a:ea typeface="Arial"/>
              <a:cs typeface="Arial"/>
              <a:sym typeface="Arial"/>
            </a:endParaRPr>
          </a:p>
          <a:p>
            <a:pPr lvl="2"/>
            <a:r>
              <a:rPr lang="en-US" sz="1600" b="1" dirty="0">
                <a:solidFill>
                  <a:srgbClr val="00B050"/>
                </a:solidFill>
                <a:latin typeface="Arial"/>
                <a:ea typeface="Arial"/>
                <a:cs typeface="Arial"/>
                <a:sym typeface="Arial"/>
              </a:rPr>
              <a:t>NNL natural habitat</a:t>
            </a:r>
            <a:endParaRPr dirty="0"/>
          </a:p>
          <a:p>
            <a:pPr lvl="2"/>
            <a:r>
              <a:rPr lang="en-US" sz="1600" b="1" dirty="0">
                <a:solidFill>
                  <a:srgbClr val="00B050"/>
                </a:solidFill>
                <a:latin typeface="Arial"/>
                <a:ea typeface="Arial"/>
                <a:cs typeface="Arial"/>
                <a:sym typeface="Arial"/>
              </a:rPr>
              <a:t>NG critical habitat</a:t>
            </a:r>
            <a:endParaRPr dirty="0"/>
          </a:p>
          <a:p>
            <a:pPr marL="571500" indent="-431800">
              <a:buClr>
                <a:schemeClr val="dk1"/>
              </a:buClr>
              <a:buSzPts val="2200"/>
            </a:pPr>
            <a:endParaRPr sz="2200" b="1" dirty="0">
              <a:solidFill>
                <a:srgbClr val="000000"/>
              </a:solidFill>
              <a:latin typeface="Arial"/>
              <a:ea typeface="Arial"/>
              <a:cs typeface="Arial"/>
              <a:sym typeface="Arial"/>
            </a:endParaRPr>
          </a:p>
          <a:p>
            <a:pPr marL="571500" indent="-571500">
              <a:buClr>
                <a:srgbClr val="000000"/>
              </a:buClr>
              <a:buSzPts val="2200"/>
              <a:buFont typeface="Arial"/>
              <a:buChar char="•"/>
            </a:pPr>
            <a:r>
              <a:rPr lang="en-US" sz="2200" b="1" dirty="0">
                <a:solidFill>
                  <a:srgbClr val="000000"/>
                </a:solidFill>
                <a:latin typeface="Arial"/>
                <a:ea typeface="Arial"/>
                <a:cs typeface="Arial"/>
                <a:sym typeface="Arial"/>
              </a:rPr>
              <a:t>Corporate commitments, projects, and case studies</a:t>
            </a:r>
            <a:endParaRPr dirty="0"/>
          </a:p>
          <a:p>
            <a:pPr marL="571500" indent="-431800">
              <a:buClr>
                <a:schemeClr val="dk1"/>
              </a:buClr>
              <a:buSzPts val="2200"/>
            </a:pPr>
            <a:endParaRPr sz="2200" b="1" dirty="0">
              <a:solidFill>
                <a:srgbClr val="000000"/>
              </a:solidFill>
              <a:latin typeface="Arial"/>
              <a:ea typeface="Arial"/>
              <a:cs typeface="Arial"/>
              <a:sym typeface="Arial"/>
            </a:endParaRPr>
          </a:p>
          <a:p>
            <a:pPr marL="571500" indent="-431800">
              <a:buClr>
                <a:schemeClr val="dk1"/>
              </a:buClr>
              <a:buSzPts val="2200"/>
            </a:pPr>
            <a:endParaRPr sz="2200" b="1" dirty="0">
              <a:solidFill>
                <a:srgbClr val="000000"/>
              </a:solidFill>
              <a:latin typeface="Arial"/>
              <a:ea typeface="Arial"/>
              <a:cs typeface="Arial"/>
              <a:sym typeface="Arial"/>
            </a:endParaRPr>
          </a:p>
          <a:p>
            <a:pPr marL="571500" indent="-431800">
              <a:buClr>
                <a:schemeClr val="dk1"/>
              </a:buClr>
              <a:buSzPts val="2200"/>
            </a:pPr>
            <a:endParaRPr sz="2200" b="1" dirty="0">
              <a:solidFill>
                <a:srgbClr val="000000"/>
              </a:solidFill>
              <a:latin typeface="Arial"/>
              <a:ea typeface="Arial"/>
              <a:cs typeface="Arial"/>
              <a:sym typeface="Arial"/>
            </a:endParaRPr>
          </a:p>
          <a:p>
            <a:pPr marL="571500" indent="-571500">
              <a:buClr>
                <a:srgbClr val="000000"/>
              </a:buClr>
              <a:buSzPts val="2200"/>
              <a:buFont typeface="Arial"/>
              <a:buChar char="•"/>
            </a:pPr>
            <a:r>
              <a:rPr lang="en-US" sz="2200" b="1" dirty="0">
                <a:solidFill>
                  <a:srgbClr val="000000"/>
                </a:solidFill>
                <a:latin typeface="Arial"/>
                <a:ea typeface="Arial"/>
                <a:cs typeface="Arial"/>
                <a:sym typeface="Arial"/>
              </a:rPr>
              <a:t>Methodologies</a:t>
            </a:r>
            <a:endParaRPr sz="2200" b="1" dirty="0">
              <a:solidFill>
                <a:srgbClr val="000000"/>
              </a:solidFill>
              <a:latin typeface="Arial"/>
              <a:ea typeface="Arial"/>
              <a:cs typeface="Arial"/>
              <a:sym typeface="Arial"/>
            </a:endParaRPr>
          </a:p>
          <a:p>
            <a:pPr marL="571500" indent="-431800">
              <a:buClr>
                <a:schemeClr val="dk1"/>
              </a:buClr>
              <a:buSzPts val="2200"/>
            </a:pPr>
            <a:endParaRPr sz="2200" dirty="0">
              <a:solidFill>
                <a:srgbClr val="000000"/>
              </a:solidFill>
              <a:latin typeface="Arial"/>
              <a:ea typeface="Arial"/>
              <a:cs typeface="Arial"/>
              <a:sym typeface="Arial"/>
            </a:endParaRPr>
          </a:p>
          <a:p>
            <a:pPr marL="571500" indent="-419100">
              <a:buClr>
                <a:schemeClr val="dk1"/>
              </a:buClr>
              <a:buSzPts val="2400"/>
            </a:pPr>
            <a:endParaRPr sz="2400" b="1" dirty="0">
              <a:solidFill>
                <a:srgbClr val="000000"/>
              </a:solidFill>
              <a:latin typeface="Arial"/>
              <a:ea typeface="Arial"/>
              <a:cs typeface="Arial"/>
              <a:sym typeface="Arial"/>
            </a:endParaRPr>
          </a:p>
        </p:txBody>
      </p:sp>
      <p:pic>
        <p:nvPicPr>
          <p:cNvPr id="497" name="Google Shape;497;p32"/>
          <p:cNvPicPr preferRelativeResize="0"/>
          <p:nvPr/>
        </p:nvPicPr>
        <p:blipFill rotWithShape="1">
          <a:blip r:embed="rId3">
            <a:alphaModFix/>
          </a:blip>
          <a:srcRect/>
          <a:stretch/>
        </p:blipFill>
        <p:spPr>
          <a:xfrm>
            <a:off x="7882091" y="2990620"/>
            <a:ext cx="1339744" cy="942436"/>
          </a:xfrm>
          <a:prstGeom prst="rect">
            <a:avLst/>
          </a:prstGeom>
          <a:noFill/>
          <a:ln>
            <a:noFill/>
          </a:ln>
        </p:spPr>
      </p:pic>
      <p:pic>
        <p:nvPicPr>
          <p:cNvPr id="498" name="Google Shape;498;p32"/>
          <p:cNvPicPr preferRelativeResize="0"/>
          <p:nvPr/>
        </p:nvPicPr>
        <p:blipFill rotWithShape="1">
          <a:blip r:embed="rId4">
            <a:alphaModFix/>
          </a:blip>
          <a:srcRect/>
          <a:stretch/>
        </p:blipFill>
        <p:spPr>
          <a:xfrm>
            <a:off x="8904313" y="3982656"/>
            <a:ext cx="1613667" cy="1209422"/>
          </a:xfrm>
          <a:prstGeom prst="rect">
            <a:avLst/>
          </a:prstGeom>
          <a:noFill/>
          <a:ln>
            <a:noFill/>
          </a:ln>
        </p:spPr>
      </p:pic>
      <p:pic>
        <p:nvPicPr>
          <p:cNvPr id="499" name="Google Shape;499;p32"/>
          <p:cNvPicPr preferRelativeResize="0"/>
          <p:nvPr/>
        </p:nvPicPr>
        <p:blipFill rotWithShape="1">
          <a:blip r:embed="rId5">
            <a:alphaModFix/>
          </a:blip>
          <a:srcRect/>
          <a:stretch/>
        </p:blipFill>
        <p:spPr>
          <a:xfrm>
            <a:off x="7673897" y="889969"/>
            <a:ext cx="1086004" cy="1519942"/>
          </a:xfrm>
          <a:prstGeom prst="rect">
            <a:avLst/>
          </a:prstGeom>
          <a:noFill/>
          <a:ln>
            <a:noFill/>
          </a:ln>
        </p:spPr>
      </p:pic>
      <p:sp>
        <p:nvSpPr>
          <p:cNvPr id="500" name="Google Shape;500;p32"/>
          <p:cNvSpPr/>
          <p:nvPr/>
        </p:nvSpPr>
        <p:spPr>
          <a:xfrm>
            <a:off x="1951437" y="1813832"/>
            <a:ext cx="4823508" cy="1060290"/>
          </a:xfrm>
          <a:prstGeom prst="rect">
            <a:avLst/>
          </a:prstGeom>
          <a:noFill/>
          <a:ln>
            <a:noFill/>
          </a:ln>
        </p:spPr>
        <p:txBody>
          <a:bodyPr spcFirstLastPara="1" wrap="square" lIns="91425" tIns="45700" rIns="91425" bIns="45700" anchor="t" anchorCtr="0">
            <a:noAutofit/>
          </a:bodyPr>
          <a:lstStyle/>
          <a:p>
            <a:pPr>
              <a:lnSpc>
                <a:spcPct val="105000"/>
              </a:lnSpc>
            </a:pPr>
            <a:r>
              <a:rPr lang="en-US" sz="1600" b="1" dirty="0">
                <a:solidFill>
                  <a:srgbClr val="8D6BEB"/>
                </a:solidFill>
                <a:latin typeface="Arial"/>
                <a:ea typeface="Arial"/>
                <a:cs typeface="Arial"/>
                <a:sym typeface="Arial"/>
              </a:rPr>
              <a:t>100 countries with law or policy on NNL/NG, biodiversity offsets or compensation</a:t>
            </a:r>
            <a:endParaRPr dirty="0"/>
          </a:p>
        </p:txBody>
      </p:sp>
      <p:sp>
        <p:nvSpPr>
          <p:cNvPr id="501" name="Google Shape;501;p32"/>
          <p:cNvSpPr/>
          <p:nvPr/>
        </p:nvSpPr>
        <p:spPr>
          <a:xfrm>
            <a:off x="2053733" y="4561568"/>
            <a:ext cx="6451699" cy="801758"/>
          </a:xfrm>
          <a:prstGeom prst="rect">
            <a:avLst/>
          </a:prstGeom>
          <a:noFill/>
          <a:ln>
            <a:noFill/>
          </a:ln>
        </p:spPr>
        <p:txBody>
          <a:bodyPr spcFirstLastPara="1" wrap="square" lIns="91425" tIns="45700" rIns="91425" bIns="45700" anchor="t" anchorCtr="0">
            <a:noAutofit/>
          </a:bodyPr>
          <a:lstStyle/>
          <a:p>
            <a:pPr>
              <a:lnSpc>
                <a:spcPct val="105000"/>
              </a:lnSpc>
            </a:pPr>
            <a:r>
              <a:rPr lang="en-US" sz="1600" b="1" dirty="0">
                <a:solidFill>
                  <a:srgbClr val="C00000"/>
                </a:solidFill>
                <a:latin typeface="Arial"/>
                <a:ea typeface="Arial"/>
                <a:cs typeface="Arial"/>
                <a:sym typeface="Arial"/>
              </a:rPr>
              <a:t>40 companies with NNL or related commitments.</a:t>
            </a:r>
            <a:endParaRPr dirty="0"/>
          </a:p>
          <a:p>
            <a:pPr>
              <a:lnSpc>
                <a:spcPct val="105000"/>
              </a:lnSpc>
            </a:pPr>
            <a:r>
              <a:rPr lang="en-US" sz="1600" b="1" dirty="0">
                <a:solidFill>
                  <a:srgbClr val="C00000"/>
                </a:solidFill>
                <a:latin typeface="Arial"/>
                <a:ea typeface="Arial"/>
                <a:cs typeface="Arial"/>
                <a:sym typeface="Arial"/>
              </a:rPr>
              <a:t>50 companies with Zero Net Deforestation commitments</a:t>
            </a:r>
            <a:r>
              <a:rPr lang="en-US" sz="1600" dirty="0">
                <a:solidFill>
                  <a:srgbClr val="C00000"/>
                </a:solidFill>
                <a:latin typeface="Arial"/>
                <a:ea typeface="Arial"/>
                <a:cs typeface="Arial"/>
                <a:sym typeface="Arial"/>
              </a:rPr>
              <a:t>.</a:t>
            </a:r>
            <a:endParaRPr dirty="0"/>
          </a:p>
        </p:txBody>
      </p:sp>
      <p:pic>
        <p:nvPicPr>
          <p:cNvPr id="502" name="Google Shape;502;p32"/>
          <p:cNvPicPr preferRelativeResize="0"/>
          <p:nvPr/>
        </p:nvPicPr>
        <p:blipFill rotWithShape="1">
          <a:blip r:embed="rId6">
            <a:alphaModFix/>
          </a:blip>
          <a:srcRect/>
          <a:stretch/>
        </p:blipFill>
        <p:spPr>
          <a:xfrm>
            <a:off x="7019007" y="4107656"/>
            <a:ext cx="1620849" cy="688911"/>
          </a:xfrm>
          <a:prstGeom prst="rect">
            <a:avLst/>
          </a:prstGeom>
          <a:noFill/>
          <a:ln>
            <a:noFill/>
          </a:ln>
        </p:spPr>
      </p:pic>
      <p:pic>
        <p:nvPicPr>
          <p:cNvPr id="503" name="Google Shape;503;p32"/>
          <p:cNvPicPr preferRelativeResize="0"/>
          <p:nvPr/>
        </p:nvPicPr>
        <p:blipFill rotWithShape="1">
          <a:blip r:embed="rId7">
            <a:alphaModFix/>
          </a:blip>
          <a:srcRect/>
          <a:stretch/>
        </p:blipFill>
        <p:spPr>
          <a:xfrm>
            <a:off x="6492949" y="2688399"/>
            <a:ext cx="922136" cy="805467"/>
          </a:xfrm>
          <a:prstGeom prst="rect">
            <a:avLst/>
          </a:prstGeom>
          <a:noFill/>
          <a:ln>
            <a:noFill/>
          </a:ln>
        </p:spPr>
      </p:pic>
      <p:pic>
        <p:nvPicPr>
          <p:cNvPr id="504" name="Google Shape;504;p32"/>
          <p:cNvPicPr preferRelativeResize="0"/>
          <p:nvPr/>
        </p:nvPicPr>
        <p:blipFill rotWithShape="1">
          <a:blip r:embed="rId8">
            <a:alphaModFix/>
          </a:blip>
          <a:srcRect/>
          <a:stretch/>
        </p:blipFill>
        <p:spPr>
          <a:xfrm>
            <a:off x="7536160" y="2604252"/>
            <a:ext cx="1774424" cy="392700"/>
          </a:xfrm>
          <a:prstGeom prst="rect">
            <a:avLst/>
          </a:prstGeom>
          <a:noFill/>
          <a:ln>
            <a:noFill/>
          </a:ln>
        </p:spPr>
      </p:pic>
      <p:pic>
        <p:nvPicPr>
          <p:cNvPr id="505" name="Google Shape;505;p32"/>
          <p:cNvPicPr preferRelativeResize="0"/>
          <p:nvPr/>
        </p:nvPicPr>
        <p:blipFill rotWithShape="1">
          <a:blip r:embed="rId9">
            <a:alphaModFix/>
          </a:blip>
          <a:srcRect/>
          <a:stretch/>
        </p:blipFill>
        <p:spPr>
          <a:xfrm>
            <a:off x="9423411" y="2826900"/>
            <a:ext cx="976768" cy="602100"/>
          </a:xfrm>
          <a:prstGeom prst="rect">
            <a:avLst/>
          </a:prstGeom>
          <a:noFill/>
          <a:ln>
            <a:noFill/>
          </a:ln>
        </p:spPr>
      </p:pic>
      <p:sp>
        <p:nvSpPr>
          <p:cNvPr id="506" name="Google Shape;506;p32"/>
          <p:cNvSpPr/>
          <p:nvPr/>
        </p:nvSpPr>
        <p:spPr>
          <a:xfrm>
            <a:off x="3863752" y="5723586"/>
            <a:ext cx="4823508" cy="801758"/>
          </a:xfrm>
          <a:prstGeom prst="rect">
            <a:avLst/>
          </a:prstGeom>
          <a:noFill/>
          <a:ln>
            <a:noFill/>
          </a:ln>
        </p:spPr>
        <p:txBody>
          <a:bodyPr spcFirstLastPara="1" wrap="square" lIns="91425" tIns="45700" rIns="91425" bIns="45700" anchor="t" anchorCtr="0">
            <a:noAutofit/>
          </a:bodyPr>
          <a:lstStyle/>
          <a:p>
            <a:r>
              <a:rPr lang="en-US" sz="1600" b="1" dirty="0">
                <a:solidFill>
                  <a:srgbClr val="8D6BEB"/>
                </a:solidFill>
                <a:latin typeface="Arial"/>
                <a:ea typeface="Arial"/>
                <a:cs typeface="Arial"/>
                <a:sym typeface="Arial"/>
              </a:rPr>
              <a:t>Regulated systems</a:t>
            </a:r>
            <a:endParaRPr lang="en-US" dirty="0">
              <a:sym typeface="Arial"/>
            </a:endParaRPr>
          </a:p>
          <a:p>
            <a:pPr>
              <a:lnSpc>
                <a:spcPct val="106000"/>
              </a:lnSpc>
            </a:pPr>
            <a:r>
              <a:rPr lang="en-US" sz="1600" b="1" dirty="0">
                <a:solidFill>
                  <a:srgbClr val="8D6BEB"/>
                </a:solidFill>
                <a:latin typeface="Arial"/>
                <a:ea typeface="Arial"/>
                <a:cs typeface="Arial"/>
                <a:sym typeface="Arial"/>
              </a:rPr>
              <a:t>Voluntary approaches</a:t>
            </a:r>
            <a:endParaRPr dirty="0"/>
          </a:p>
        </p:txBody>
      </p:sp>
      <p:pic>
        <p:nvPicPr>
          <p:cNvPr id="507" name="Google Shape;507;p32"/>
          <p:cNvPicPr preferRelativeResize="0"/>
          <p:nvPr/>
        </p:nvPicPr>
        <p:blipFill rotWithShape="1">
          <a:blip r:embed="rId10">
            <a:alphaModFix/>
          </a:blip>
          <a:srcRect/>
          <a:stretch/>
        </p:blipFill>
        <p:spPr>
          <a:xfrm>
            <a:off x="6960096" y="5490374"/>
            <a:ext cx="914046" cy="1178987"/>
          </a:xfrm>
          <a:prstGeom prst="rect">
            <a:avLst/>
          </a:prstGeom>
          <a:noFill/>
          <a:ln w="9525" cap="flat" cmpd="sng">
            <a:solidFill>
              <a:schemeClr val="dk1"/>
            </a:solidFill>
            <a:prstDash val="solid"/>
            <a:miter lim="800000"/>
            <a:headEnd type="none" w="sm" len="sm"/>
            <a:tailEnd type="none" w="sm" len="sm"/>
          </a:ln>
        </p:spPr>
      </p:pic>
      <p:pic>
        <p:nvPicPr>
          <p:cNvPr id="508" name="Google Shape;508;p32"/>
          <p:cNvPicPr preferRelativeResize="0"/>
          <p:nvPr/>
        </p:nvPicPr>
        <p:blipFill rotWithShape="1">
          <a:blip r:embed="rId11">
            <a:alphaModFix/>
          </a:blip>
          <a:srcRect/>
          <a:stretch/>
        </p:blipFill>
        <p:spPr>
          <a:xfrm>
            <a:off x="8070408" y="5490374"/>
            <a:ext cx="905913" cy="550965"/>
          </a:xfrm>
          <a:prstGeom prst="rect">
            <a:avLst/>
          </a:prstGeom>
          <a:noFill/>
          <a:ln>
            <a:noFill/>
          </a:ln>
        </p:spPr>
      </p:pic>
      <p:pic>
        <p:nvPicPr>
          <p:cNvPr id="509" name="Google Shape;509;p32"/>
          <p:cNvPicPr preferRelativeResize="0"/>
          <p:nvPr/>
        </p:nvPicPr>
        <p:blipFill rotWithShape="1">
          <a:blip r:embed="rId12">
            <a:alphaModFix/>
          </a:blip>
          <a:srcRect/>
          <a:stretch/>
        </p:blipFill>
        <p:spPr>
          <a:xfrm>
            <a:off x="8400257" y="6165306"/>
            <a:ext cx="1579451" cy="432047"/>
          </a:xfrm>
          <a:prstGeom prst="rect">
            <a:avLst/>
          </a:prstGeom>
          <a:noFill/>
          <a:ln>
            <a:noFill/>
          </a:ln>
        </p:spPr>
      </p:pic>
      <p:pic>
        <p:nvPicPr>
          <p:cNvPr id="510" name="Google Shape;510;p32"/>
          <p:cNvPicPr preferRelativeResize="0"/>
          <p:nvPr/>
        </p:nvPicPr>
        <p:blipFill rotWithShape="1">
          <a:blip r:embed="rId13">
            <a:alphaModFix/>
          </a:blip>
          <a:srcRect/>
          <a:stretch/>
        </p:blipFill>
        <p:spPr>
          <a:xfrm>
            <a:off x="9138652" y="5688537"/>
            <a:ext cx="773144" cy="290463"/>
          </a:xfrm>
          <a:prstGeom prst="rect">
            <a:avLst/>
          </a:prstGeom>
          <a:noFill/>
          <a:ln>
            <a:noFill/>
          </a:ln>
        </p:spPr>
      </p:pic>
      <p:pic>
        <p:nvPicPr>
          <p:cNvPr id="511" name="Google Shape;511;p32"/>
          <p:cNvPicPr preferRelativeResize="0"/>
          <p:nvPr/>
        </p:nvPicPr>
        <p:blipFill rotWithShape="1">
          <a:blip r:embed="rId14">
            <a:alphaModFix/>
          </a:blip>
          <a:srcRect/>
          <a:stretch/>
        </p:blipFill>
        <p:spPr>
          <a:xfrm>
            <a:off x="10056441" y="5877273"/>
            <a:ext cx="510373" cy="285809"/>
          </a:xfrm>
          <a:prstGeom prst="rect">
            <a:avLst/>
          </a:prstGeom>
          <a:noFill/>
          <a:ln>
            <a:noFill/>
          </a:ln>
        </p:spPr>
      </p:pic>
      <p:sp>
        <p:nvSpPr>
          <p:cNvPr id="512" name="Google Shape;512;p32"/>
          <p:cNvSpPr txBox="1">
            <a:spLocks noGrp="1"/>
          </p:cNvSpPr>
          <p:nvPr>
            <p:ph type="sldNum" idx="12"/>
          </p:nvPr>
        </p:nvSpPr>
        <p:spPr>
          <a:xfrm>
            <a:off x="7981950" y="6356352"/>
            <a:ext cx="2057400" cy="365125"/>
          </a:xfrm>
          <a:prstGeom prst="rect">
            <a:avLst/>
          </a:prstGeom>
          <a:noFill/>
          <a:ln>
            <a:noFill/>
          </a:ln>
        </p:spPr>
        <p:txBody>
          <a:bodyPr spcFirstLastPara="1" vert="horz" wrap="square" lIns="91425" tIns="45700" rIns="91425" bIns="45700" rtlCol="0" anchor="t" anchorCtr="0">
            <a:noAutofit/>
          </a:bodyPr>
          <a:lstStyle/>
          <a:p>
            <a:pPr algn="l"/>
            <a:fld id="{00000000-1234-1234-1234-123412341234}" type="slidenum">
              <a:rPr lang="en-US">
                <a:solidFill>
                  <a:srgbClr val="888888"/>
                </a:solidFill>
              </a:rPr>
              <a:pPr algn="l"/>
              <a:t>6</a:t>
            </a:fld>
            <a:endParaRPr>
              <a:solidFill>
                <a:srgbClr val="888888"/>
              </a:solidFill>
            </a:endParaRPr>
          </a:p>
        </p:txBody>
      </p:sp>
      <p:pic>
        <p:nvPicPr>
          <p:cNvPr id="3" name="Picture 2">
            <a:extLst>
              <a:ext uri="{FF2B5EF4-FFF2-40B4-BE49-F238E27FC236}">
                <a16:creationId xmlns:a16="http://schemas.microsoft.com/office/drawing/2014/main" id="{C4346626-A960-42E3-A3F6-7AD334E52BA2}"/>
              </a:ext>
            </a:extLst>
          </p:cNvPr>
          <p:cNvPicPr>
            <a:picLocks noChangeAspect="1"/>
          </p:cNvPicPr>
          <p:nvPr/>
        </p:nvPicPr>
        <p:blipFill>
          <a:blip r:embed="rId15"/>
          <a:stretch>
            <a:fillRect/>
          </a:stretch>
        </p:blipFill>
        <p:spPr>
          <a:xfrm>
            <a:off x="9048329" y="873104"/>
            <a:ext cx="2343982" cy="1367092"/>
          </a:xfrm>
          <a:prstGeom prst="rect">
            <a:avLst/>
          </a:prstGeom>
        </p:spPr>
      </p:pic>
      <p:sp>
        <p:nvSpPr>
          <p:cNvPr id="24" name="Google Shape;500;p32">
            <a:extLst>
              <a:ext uri="{FF2B5EF4-FFF2-40B4-BE49-F238E27FC236}">
                <a16:creationId xmlns:a16="http://schemas.microsoft.com/office/drawing/2014/main" id="{CE3EFB06-9A84-4B21-B1CA-535ED28B1680}"/>
              </a:ext>
            </a:extLst>
          </p:cNvPr>
          <p:cNvSpPr/>
          <p:nvPr/>
        </p:nvSpPr>
        <p:spPr>
          <a:xfrm>
            <a:off x="9048329" y="2234942"/>
            <a:ext cx="2763756" cy="320359"/>
          </a:xfrm>
          <a:prstGeom prst="rect">
            <a:avLst/>
          </a:prstGeom>
          <a:noFill/>
          <a:ln>
            <a:noFill/>
          </a:ln>
        </p:spPr>
        <p:txBody>
          <a:bodyPr spcFirstLastPara="1" wrap="square" lIns="91425" tIns="45700" rIns="91425" bIns="45700" anchor="t" anchorCtr="0">
            <a:noAutofit/>
          </a:bodyPr>
          <a:lstStyle/>
          <a:p>
            <a:pPr>
              <a:lnSpc>
                <a:spcPct val="105000"/>
              </a:lnSpc>
            </a:pPr>
            <a:r>
              <a:rPr lang="en-US" sz="1600" b="1" dirty="0">
                <a:solidFill>
                  <a:schemeClr val="bg1">
                    <a:lumMod val="50000"/>
                  </a:schemeClr>
                </a:solidFill>
                <a:latin typeface="Arial"/>
                <a:ea typeface="Arial"/>
                <a:cs typeface="Arial"/>
                <a:sym typeface="Arial"/>
              </a:rPr>
              <a:t>GIBOP – IUCN, TBC, DICE</a:t>
            </a:r>
            <a:endParaRPr dirty="0">
              <a:solidFill>
                <a:schemeClr val="bg1">
                  <a:lumMod val="50000"/>
                </a:schemeClr>
              </a:solidFill>
            </a:endParaRPr>
          </a:p>
        </p:txBody>
      </p:sp>
    </p:spTree>
    <p:extLst>
      <p:ext uri="{BB962C8B-B14F-4D97-AF65-F5344CB8AC3E}">
        <p14:creationId xmlns:p14="http://schemas.microsoft.com/office/powerpoint/2010/main" val="295144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887478" y="141513"/>
            <a:ext cx="8094722" cy="646331"/>
          </a:xfrm>
          <a:prstGeom prst="rect">
            <a:avLst/>
          </a:prstGeom>
          <a:noFill/>
        </p:spPr>
        <p:txBody>
          <a:bodyPr wrap="square" rtlCol="0">
            <a:spAutoFit/>
          </a:bodyPr>
          <a:lstStyle/>
          <a:p>
            <a:pPr algn="ctr" defTabSz="768111"/>
            <a:r>
              <a:rPr lang="fr-FR" sz="3600" b="1" dirty="0">
                <a:solidFill>
                  <a:schemeClr val="bg1"/>
                </a:solidFill>
                <a:latin typeface="Calibri" panose="020F0502020204030204" pitchFamily="34" charset="0"/>
              </a:rPr>
              <a:t>Mitigation </a:t>
            </a:r>
            <a:r>
              <a:rPr lang="fr-FR" sz="3600" b="1" dirty="0" err="1">
                <a:solidFill>
                  <a:schemeClr val="bg1"/>
                </a:solidFill>
                <a:latin typeface="Calibri" panose="020F0502020204030204" pitchFamily="34" charset="0"/>
              </a:rPr>
              <a:t>hierarchy</a:t>
            </a:r>
            <a:endParaRPr lang="pt-PT" sz="3600" b="1" dirty="0">
              <a:solidFill>
                <a:schemeClr val="bg1"/>
              </a:solidFill>
              <a:latin typeface="Calibri" panose="020F0502020204030204" pitchFamily="34" charset="0"/>
            </a:endParaRPr>
          </a:p>
        </p:txBody>
      </p:sp>
      <p:sp>
        <p:nvSpPr>
          <p:cNvPr id="11" name="TextBox 10">
            <a:extLst>
              <a:ext uri="{FF2B5EF4-FFF2-40B4-BE49-F238E27FC236}">
                <a16:creationId xmlns:a16="http://schemas.microsoft.com/office/drawing/2014/main" id="{C39C41F1-D88D-40AB-B3C1-923D17AB10F8}"/>
              </a:ext>
            </a:extLst>
          </p:cNvPr>
          <p:cNvSpPr txBox="1"/>
          <p:nvPr/>
        </p:nvSpPr>
        <p:spPr>
          <a:xfrm>
            <a:off x="1746511" y="2771345"/>
            <a:ext cx="8338375" cy="707886"/>
          </a:xfrm>
          <a:prstGeom prst="rect">
            <a:avLst/>
          </a:prstGeom>
          <a:noFill/>
        </p:spPr>
        <p:txBody>
          <a:bodyPr wrap="square" rtlCol="0">
            <a:spAutoFit/>
          </a:bodyPr>
          <a:lstStyle/>
          <a:p>
            <a:pPr algn="ctr" defTabSz="768111"/>
            <a:r>
              <a:rPr lang="fr-FR" sz="4000" b="1" dirty="0" err="1">
                <a:latin typeface="Calibri" panose="020F0502020204030204" pitchFamily="34" charset="0"/>
              </a:rPr>
              <a:t>Avoidance</a:t>
            </a:r>
            <a:r>
              <a:rPr lang="fr-FR" sz="4000" b="1" dirty="0">
                <a:latin typeface="Calibri" panose="020F0502020204030204" pitchFamily="34" charset="0"/>
              </a:rPr>
              <a:t> and minimisation </a:t>
            </a:r>
          </a:p>
        </p:txBody>
      </p:sp>
    </p:spTree>
    <p:extLst>
      <p:ext uri="{BB962C8B-B14F-4D97-AF65-F5344CB8AC3E}">
        <p14:creationId xmlns:p14="http://schemas.microsoft.com/office/powerpoint/2010/main" val="1507706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F44F4-0AE7-42C2-BFE2-CE02949C4A78}"/>
              </a:ext>
            </a:extLst>
          </p:cNvPr>
          <p:cNvSpPr>
            <a:spLocks noGrp="1"/>
          </p:cNvSpPr>
          <p:nvPr>
            <p:ph type="title"/>
          </p:nvPr>
        </p:nvSpPr>
        <p:spPr>
          <a:xfrm>
            <a:off x="761999" y="-55033"/>
            <a:ext cx="9262534" cy="808566"/>
          </a:xfrm>
        </p:spPr>
        <p:txBody>
          <a:bodyPr/>
          <a:lstStyle/>
          <a:p>
            <a:pPr algn="ctr"/>
            <a:r>
              <a:rPr lang="fr-FR" b="1" dirty="0" err="1">
                <a:solidFill>
                  <a:schemeClr val="bg1"/>
                </a:solidFill>
              </a:rPr>
              <a:t>Avoidance</a:t>
            </a:r>
            <a:r>
              <a:rPr lang="fr-FR" b="1" dirty="0">
                <a:solidFill>
                  <a:schemeClr val="bg1"/>
                </a:solidFill>
              </a:rPr>
              <a:t> and </a:t>
            </a:r>
            <a:r>
              <a:rPr lang="fr-FR" b="1" dirty="0" err="1">
                <a:solidFill>
                  <a:schemeClr val="bg1"/>
                </a:solidFill>
              </a:rPr>
              <a:t>minimization</a:t>
            </a:r>
            <a:endParaRPr lang="fr-FR" b="1" dirty="0">
              <a:solidFill>
                <a:schemeClr val="bg1"/>
              </a:solidFill>
            </a:endParaRPr>
          </a:p>
        </p:txBody>
      </p:sp>
      <p:sp>
        <p:nvSpPr>
          <p:cNvPr id="3" name="Espace réservé du contenu 2">
            <a:extLst>
              <a:ext uri="{FF2B5EF4-FFF2-40B4-BE49-F238E27FC236}">
                <a16:creationId xmlns:a16="http://schemas.microsoft.com/office/drawing/2014/main" id="{257EA576-67AC-4154-A26B-21A2BF74A235}"/>
              </a:ext>
            </a:extLst>
          </p:cNvPr>
          <p:cNvSpPr>
            <a:spLocks noGrp="1"/>
          </p:cNvSpPr>
          <p:nvPr>
            <p:ph sz="half" idx="1"/>
          </p:nvPr>
        </p:nvSpPr>
        <p:spPr>
          <a:xfrm>
            <a:off x="499532" y="1090578"/>
            <a:ext cx="9821335" cy="5007583"/>
          </a:xfrm>
        </p:spPr>
        <p:txBody>
          <a:bodyPr>
            <a:normAutofit/>
          </a:bodyPr>
          <a:lstStyle/>
          <a:p>
            <a:pPr marL="0" indent="0">
              <a:buNone/>
            </a:pPr>
            <a:r>
              <a:rPr lang="en-GB" sz="2000" b="1" dirty="0">
                <a:solidFill>
                  <a:schemeClr val="accent6"/>
                </a:solidFill>
                <a:latin typeface="+mn-lt"/>
              </a:rPr>
              <a:t>Avoidance</a:t>
            </a:r>
            <a:r>
              <a:rPr lang="en-GB" sz="2000" dirty="0">
                <a:latin typeface="+mn-lt"/>
              </a:rPr>
              <a:t> </a:t>
            </a:r>
            <a:r>
              <a:rPr lang="en-GB" sz="2000" i="1" dirty="0">
                <a:latin typeface="+mn-lt"/>
              </a:rPr>
              <a:t>measures are taken to </a:t>
            </a:r>
            <a:r>
              <a:rPr lang="en-GB" sz="2000" i="1" u="sng" dirty="0">
                <a:latin typeface="+mn-lt"/>
              </a:rPr>
              <a:t>anticipate</a:t>
            </a:r>
            <a:r>
              <a:rPr lang="en-GB" sz="2000" i="1" dirty="0">
                <a:latin typeface="+mn-lt"/>
              </a:rPr>
              <a:t> and </a:t>
            </a:r>
            <a:r>
              <a:rPr lang="en-GB" sz="2000" i="1" u="sng" dirty="0">
                <a:latin typeface="+mn-lt"/>
              </a:rPr>
              <a:t>prevent</a:t>
            </a:r>
            <a:r>
              <a:rPr lang="en-GB" sz="2000" i="1" dirty="0">
                <a:latin typeface="+mn-lt"/>
              </a:rPr>
              <a:t> adverse impacts on biodiversity before actions or decisions are taken that could lead to such impacts</a:t>
            </a:r>
            <a:r>
              <a:rPr lang="en-GB" sz="2000" dirty="0">
                <a:latin typeface="+mn-lt"/>
              </a:rPr>
              <a:t>. They can take place at different scales and in both time and space:</a:t>
            </a:r>
          </a:p>
          <a:p>
            <a:r>
              <a:rPr lang="en-GB" sz="2000" dirty="0">
                <a:latin typeface="+mn-lt"/>
              </a:rPr>
              <a:t>Opportunity: is the project necessary?</a:t>
            </a:r>
          </a:p>
          <a:p>
            <a:r>
              <a:rPr lang="en-GB" sz="2000" dirty="0">
                <a:latin typeface="+mn-lt"/>
              </a:rPr>
              <a:t>Geography: can the project be built elsewhere?</a:t>
            </a:r>
          </a:p>
          <a:p>
            <a:r>
              <a:rPr lang="en-GB" sz="2000" dirty="0">
                <a:latin typeface="+mn-lt"/>
              </a:rPr>
              <a:t>Location: can the project be located in another site?</a:t>
            </a:r>
          </a:p>
          <a:p>
            <a:endParaRPr lang="en-GB" sz="2000" dirty="0">
              <a:latin typeface="+mn-lt"/>
            </a:endParaRPr>
          </a:p>
          <a:p>
            <a:pPr marL="0" indent="0">
              <a:buNone/>
            </a:pPr>
            <a:r>
              <a:rPr lang="en-GB" sz="2000" b="1" dirty="0">
                <a:solidFill>
                  <a:schemeClr val="accent6"/>
                </a:solidFill>
                <a:latin typeface="+mn-lt"/>
              </a:rPr>
              <a:t>Minimization</a:t>
            </a:r>
            <a:r>
              <a:rPr lang="en-GB" sz="2000" dirty="0">
                <a:latin typeface="+mn-lt"/>
              </a:rPr>
              <a:t> </a:t>
            </a:r>
            <a:r>
              <a:rPr lang="en-GB" sz="2000" i="1" dirty="0">
                <a:latin typeface="+mn-lt"/>
              </a:rPr>
              <a:t>measures are taken to </a:t>
            </a:r>
            <a:r>
              <a:rPr lang="en-GB" sz="2000" i="1" u="sng" dirty="0">
                <a:latin typeface="+mn-lt"/>
              </a:rPr>
              <a:t>reduce</a:t>
            </a:r>
            <a:r>
              <a:rPr lang="en-GB" sz="2000" i="1" dirty="0">
                <a:latin typeface="+mn-lt"/>
              </a:rPr>
              <a:t> the duration, intensity, significance and/or extent of impacts (including direct, indirect and cumulative impacts, as appropriate) that cannot be completely avoided, as far as is practically feasible.</a:t>
            </a:r>
            <a:r>
              <a:rPr lang="en-GB" sz="2000" dirty="0">
                <a:latin typeface="+mn-lt"/>
              </a:rPr>
              <a:t> Minimization can be:</a:t>
            </a:r>
          </a:p>
          <a:p>
            <a:r>
              <a:rPr lang="en-GB" sz="2000" dirty="0">
                <a:latin typeface="+mn-lt"/>
              </a:rPr>
              <a:t>Spatial: can the project elements be arranged differently in space?</a:t>
            </a:r>
          </a:p>
          <a:p>
            <a:r>
              <a:rPr lang="en-GB" sz="2000" dirty="0">
                <a:latin typeface="+mn-lt"/>
              </a:rPr>
              <a:t>Temporal: can the project be phased differently?</a:t>
            </a:r>
          </a:p>
          <a:p>
            <a:r>
              <a:rPr lang="en-GB" sz="2000" dirty="0">
                <a:latin typeface="+mn-lt"/>
              </a:rPr>
              <a:t>Technical: can the project be designed differently (material, maintenance, operations…) ?</a:t>
            </a:r>
          </a:p>
        </p:txBody>
      </p:sp>
      <p:sp>
        <p:nvSpPr>
          <p:cNvPr id="4" name="Rectangle : coins arrondis 3">
            <a:extLst>
              <a:ext uri="{FF2B5EF4-FFF2-40B4-BE49-F238E27FC236}">
                <a16:creationId xmlns:a16="http://schemas.microsoft.com/office/drawing/2014/main" id="{285117E9-8584-4D9D-821A-D0BD77A757DF}"/>
              </a:ext>
            </a:extLst>
          </p:cNvPr>
          <p:cNvSpPr/>
          <p:nvPr/>
        </p:nvSpPr>
        <p:spPr>
          <a:xfrm>
            <a:off x="7729481" y="2086617"/>
            <a:ext cx="4069403" cy="111405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sym typeface="Wingdings" panose="05000000000000000000" pitchFamily="2" charset="2"/>
              </a:rPr>
              <a:t>The effectiveness of mitigation measures depends on the sensitivity of  the species and habitats involved</a:t>
            </a:r>
            <a:endParaRPr lang="en-US" sz="2000" dirty="0">
              <a:solidFill>
                <a:schemeClr val="bg1"/>
              </a:solidFill>
            </a:endParaRPr>
          </a:p>
        </p:txBody>
      </p:sp>
    </p:spTree>
    <p:extLst>
      <p:ext uri="{BB962C8B-B14F-4D97-AF65-F5344CB8AC3E}">
        <p14:creationId xmlns:p14="http://schemas.microsoft.com/office/powerpoint/2010/main" val="165235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8"/>
          <p:cNvSpPr/>
          <p:nvPr/>
        </p:nvSpPr>
        <p:spPr>
          <a:xfrm>
            <a:off x="1397000" y="1151323"/>
            <a:ext cx="8934219" cy="4016484"/>
          </a:xfrm>
          <a:prstGeom prst="rect">
            <a:avLst/>
          </a:prstGeom>
          <a:noFill/>
          <a:ln>
            <a:noFill/>
          </a:ln>
        </p:spPr>
        <p:txBody>
          <a:bodyPr spcFirstLastPara="1" wrap="square" lIns="91425" tIns="45700" rIns="91425" bIns="45700" anchor="t" anchorCtr="0">
            <a:noAutofit/>
          </a:bodyPr>
          <a:lstStyle/>
          <a:p>
            <a:r>
              <a:rPr lang="en-US" sz="2400" b="1" dirty="0">
                <a:solidFill>
                  <a:schemeClr val="accent6"/>
                </a:solidFill>
                <a:ea typeface="Calibri"/>
                <a:cs typeface="Calibri"/>
                <a:sym typeface="Calibri"/>
              </a:rPr>
              <a:t>Avoidance is the most important step.  </a:t>
            </a:r>
            <a:r>
              <a:rPr lang="en-US" sz="2400" b="1" dirty="0">
                <a:solidFill>
                  <a:schemeClr val="accent6"/>
                </a:solidFill>
                <a:latin typeface="Calibri"/>
                <a:ea typeface="Calibri"/>
                <a:cs typeface="Calibri"/>
                <a:sym typeface="Calibri"/>
              </a:rPr>
              <a:t>Early planning of mitigation measures is key.  It helps with</a:t>
            </a:r>
            <a:r>
              <a:rPr lang="en-US" sz="2400" dirty="0">
                <a:solidFill>
                  <a:schemeClr val="accent6"/>
                </a:solidFill>
                <a:latin typeface="Calibri"/>
                <a:ea typeface="Calibri"/>
                <a:cs typeface="Calibri"/>
                <a:sym typeface="Calibri"/>
              </a:rPr>
              <a:t>:</a:t>
            </a:r>
            <a:endParaRPr sz="2400" dirty="0">
              <a:solidFill>
                <a:schemeClr val="accent6"/>
              </a:solidFill>
              <a:latin typeface="Calibri"/>
              <a:ea typeface="Calibri"/>
              <a:cs typeface="Calibri"/>
            </a:endParaRPr>
          </a:p>
          <a:p>
            <a:endParaRPr sz="2200" dirty="0">
              <a:solidFill>
                <a:schemeClr val="dk1"/>
              </a:solidFill>
              <a:latin typeface="Calibri"/>
              <a:ea typeface="Calibri"/>
              <a:cs typeface="Calibri"/>
              <a:sym typeface="Calibri"/>
            </a:endParaRPr>
          </a:p>
          <a:p>
            <a:pPr marL="342900" indent="-342900">
              <a:lnSpc>
                <a:spcPct val="150000"/>
              </a:lnSpc>
              <a:buClr>
                <a:schemeClr val="dk1"/>
              </a:buClr>
              <a:buSzPts val="2200"/>
              <a:buFont typeface="Arial"/>
              <a:buChar char="•"/>
            </a:pPr>
            <a:r>
              <a:rPr lang="en-US" sz="2200" dirty="0">
                <a:solidFill>
                  <a:schemeClr val="dk1"/>
                </a:solidFill>
                <a:latin typeface="Calibri"/>
                <a:ea typeface="Calibri"/>
                <a:cs typeface="Calibri"/>
                <a:sym typeface="Calibri"/>
              </a:rPr>
              <a:t>Preventing harm from the outset, which is more effective than mending afterwards (e.g. through restoration, offsetting)</a:t>
            </a:r>
            <a:endParaRPr dirty="0"/>
          </a:p>
          <a:p>
            <a:pPr marL="342900" indent="-342900">
              <a:lnSpc>
                <a:spcPct val="150000"/>
              </a:lnSpc>
              <a:buClr>
                <a:schemeClr val="dk1"/>
              </a:buClr>
              <a:buSzPts val="2200"/>
              <a:buFont typeface="Arial"/>
              <a:buChar char="•"/>
            </a:pPr>
            <a:r>
              <a:rPr lang="en-US" sz="2200" dirty="0">
                <a:solidFill>
                  <a:schemeClr val="dk1"/>
                </a:solidFill>
                <a:latin typeface="Calibri"/>
                <a:ea typeface="Calibri"/>
                <a:cs typeface="Calibri"/>
                <a:sym typeface="Calibri"/>
              </a:rPr>
              <a:t>Early warning and good risk management </a:t>
            </a:r>
            <a:endParaRPr dirty="0"/>
          </a:p>
          <a:p>
            <a:pPr marL="342900" indent="-342900">
              <a:lnSpc>
                <a:spcPct val="150000"/>
              </a:lnSpc>
              <a:buClr>
                <a:schemeClr val="dk1"/>
              </a:buClr>
              <a:buSzPts val="2200"/>
              <a:buFont typeface="Arial"/>
              <a:buChar char="•"/>
            </a:pPr>
            <a:r>
              <a:rPr lang="en-US" sz="2200" dirty="0">
                <a:solidFill>
                  <a:schemeClr val="dk1"/>
                </a:solidFill>
                <a:latin typeface="Calibri"/>
                <a:ea typeface="Calibri"/>
                <a:cs typeface="Calibri"/>
                <a:sym typeface="Calibri"/>
              </a:rPr>
              <a:t>Identifying the most suitable and cost effective mitigation measures</a:t>
            </a:r>
            <a:endParaRPr dirty="0"/>
          </a:p>
          <a:p>
            <a:pPr marL="342900" indent="-342900">
              <a:lnSpc>
                <a:spcPct val="150000"/>
              </a:lnSpc>
              <a:buClr>
                <a:schemeClr val="dk1"/>
              </a:buClr>
              <a:buSzPts val="2200"/>
              <a:buFont typeface="Arial"/>
              <a:buChar char="•"/>
            </a:pPr>
            <a:r>
              <a:rPr lang="en-US" sz="2200" dirty="0">
                <a:solidFill>
                  <a:schemeClr val="dk1"/>
                </a:solidFill>
                <a:latin typeface="Calibri"/>
                <a:ea typeface="Calibri"/>
                <a:cs typeface="Calibri"/>
                <a:sym typeface="Calibri"/>
              </a:rPr>
              <a:t>Cost of avoidance and minimization often less than cost of offsets</a:t>
            </a:r>
            <a:endParaRPr dirty="0"/>
          </a:p>
        </p:txBody>
      </p:sp>
      <p:pic>
        <p:nvPicPr>
          <p:cNvPr id="439" name="Google Shape;439;p28"/>
          <p:cNvPicPr preferRelativeResize="0"/>
          <p:nvPr/>
        </p:nvPicPr>
        <p:blipFill rotWithShape="1">
          <a:blip r:embed="rId3">
            <a:alphaModFix/>
          </a:blip>
          <a:srcRect/>
          <a:stretch/>
        </p:blipFill>
        <p:spPr>
          <a:xfrm>
            <a:off x="8827996" y="5107129"/>
            <a:ext cx="2789773" cy="1614348"/>
          </a:xfrm>
          <a:prstGeom prst="rect">
            <a:avLst/>
          </a:prstGeom>
          <a:noFill/>
          <a:ln>
            <a:noFill/>
          </a:ln>
        </p:spPr>
      </p:pic>
      <p:sp>
        <p:nvSpPr>
          <p:cNvPr id="440" name="Google Shape;440;p28"/>
          <p:cNvSpPr txBox="1"/>
          <p:nvPr/>
        </p:nvSpPr>
        <p:spPr>
          <a:xfrm>
            <a:off x="780176" y="116633"/>
            <a:ext cx="9370503" cy="588042"/>
          </a:xfrm>
          <a:prstGeom prst="rect">
            <a:avLst/>
          </a:prstGeom>
          <a:noFill/>
          <a:ln>
            <a:noFill/>
          </a:ln>
        </p:spPr>
        <p:txBody>
          <a:bodyPr spcFirstLastPara="1" wrap="square" lIns="91425" tIns="45700" rIns="91425" bIns="45700" anchor="t" anchorCtr="0">
            <a:noAutofit/>
          </a:bodyPr>
          <a:lstStyle/>
          <a:p>
            <a:pPr algn="ctr">
              <a:lnSpc>
                <a:spcPct val="90000"/>
              </a:lnSpc>
              <a:buClr>
                <a:srgbClr val="FFFFFF"/>
              </a:buClr>
            </a:pPr>
            <a:r>
              <a:rPr lang="en-US" sz="2800" b="1" dirty="0">
                <a:solidFill>
                  <a:srgbClr val="FFFFFF"/>
                </a:solidFill>
                <a:latin typeface="Arial"/>
                <a:ea typeface="Arial"/>
                <a:cs typeface="Arial"/>
                <a:sym typeface="Arial"/>
              </a:rPr>
              <a:t>Most important is AVOIDANCE:  better than remedy!</a:t>
            </a:r>
            <a:endParaRPr b="1" dirty="0"/>
          </a:p>
        </p:txBody>
      </p:sp>
      <p:pic>
        <p:nvPicPr>
          <p:cNvPr id="6" name="Google Shape;321;p32">
            <a:extLst>
              <a:ext uri="{FF2B5EF4-FFF2-40B4-BE49-F238E27FC236}">
                <a16:creationId xmlns:a16="http://schemas.microsoft.com/office/drawing/2014/main" id="{262F69B4-1A63-4607-8753-53EE7374714B}"/>
              </a:ext>
            </a:extLst>
          </p:cNvPr>
          <p:cNvPicPr preferRelativeResize="0"/>
          <p:nvPr/>
        </p:nvPicPr>
        <p:blipFill rotWithShape="1">
          <a:blip r:embed="rId4">
            <a:alphaModFix/>
          </a:blip>
          <a:srcRect/>
          <a:stretch/>
        </p:blipFill>
        <p:spPr>
          <a:xfrm>
            <a:off x="2852008" y="5107129"/>
            <a:ext cx="3110527" cy="1614348"/>
          </a:xfrm>
          <a:prstGeom prst="rect">
            <a:avLst/>
          </a:prstGeom>
          <a:noFill/>
          <a:ln>
            <a:noFill/>
          </a:ln>
        </p:spPr>
      </p:pic>
      <p:pic>
        <p:nvPicPr>
          <p:cNvPr id="7" name="Google Shape;322;p32">
            <a:extLst>
              <a:ext uri="{FF2B5EF4-FFF2-40B4-BE49-F238E27FC236}">
                <a16:creationId xmlns:a16="http://schemas.microsoft.com/office/drawing/2014/main" id="{7321E707-8275-4D76-B9F0-2D659100B46D}"/>
              </a:ext>
            </a:extLst>
          </p:cNvPr>
          <p:cNvPicPr preferRelativeResize="0"/>
          <p:nvPr/>
        </p:nvPicPr>
        <p:blipFill rotWithShape="1">
          <a:blip r:embed="rId5">
            <a:alphaModFix/>
          </a:blip>
          <a:srcRect/>
          <a:stretch/>
        </p:blipFill>
        <p:spPr>
          <a:xfrm>
            <a:off x="6222886" y="5107129"/>
            <a:ext cx="2344759" cy="1614348"/>
          </a:xfrm>
          <a:prstGeom prst="rect">
            <a:avLst/>
          </a:prstGeom>
          <a:noFill/>
          <a:ln>
            <a:noFill/>
          </a:ln>
        </p:spPr>
      </p:pic>
    </p:spTree>
    <p:extLst>
      <p:ext uri="{BB962C8B-B14F-4D97-AF65-F5344CB8AC3E}">
        <p14:creationId xmlns:p14="http://schemas.microsoft.com/office/powerpoint/2010/main" val="405496258"/>
      </p:ext>
    </p:extLst>
  </p:cSld>
  <p:clrMapOvr>
    <a:masterClrMapping/>
  </p:clrMapOvr>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4194</TotalTime>
  <Words>5398</Words>
  <Application>Microsoft Office PowerPoint</Application>
  <PresentationFormat>Widescreen</PresentationFormat>
  <Paragraphs>468</Paragraphs>
  <Slides>36</Slides>
  <Notes>36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ＭＳ Ｐゴシック</vt:lpstr>
      <vt:lpstr>ＭＳ Ｐゴシック</vt:lpstr>
      <vt:lpstr>Arial</vt:lpstr>
      <vt:lpstr>Calibri</vt:lpstr>
      <vt:lpstr>Calibri </vt:lpstr>
      <vt:lpstr>Calibri Light</vt:lpstr>
      <vt:lpstr>Garamond</vt:lpstr>
      <vt:lpstr>Helvetica</vt:lpstr>
      <vt:lpstr>Symbol</vt:lpstr>
      <vt:lpstr>Times New Roman</vt:lpstr>
      <vt:lpstr>Wingdings</vt:lpstr>
      <vt:lpstr>1_Conception personnalisée</vt:lpstr>
      <vt:lpstr>2_Conception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Avoidance and minimization</vt:lpstr>
      <vt:lpstr>PowerPoint Presentation</vt:lpstr>
      <vt:lpstr>Avoiding impacts</vt:lpstr>
      <vt:lpstr>Avoiding impacts</vt:lpstr>
      <vt:lpstr>Minimizing impacts</vt:lpstr>
      <vt:lpstr>Minimizing impacts</vt:lpstr>
      <vt:lpstr>Minimization: noise</vt:lpstr>
      <vt:lpstr>Minimization</vt:lpstr>
      <vt:lpstr>Minimization: managing roads</vt:lpstr>
      <vt:lpstr>PowerPoint Presentation</vt:lpstr>
      <vt:lpstr>Decomissioning and restoration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Achieving “no net loss” of biodiversity through the mitigation hierarchy and biodiversity offsets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ten Kate</dc:creator>
  <cp:lastModifiedBy>Rainey, Hugo</cp:lastModifiedBy>
  <cp:revision>371</cp:revision>
  <dcterms:created xsi:type="dcterms:W3CDTF">2019-10-21T17:05:41Z</dcterms:created>
  <dcterms:modified xsi:type="dcterms:W3CDTF">2020-02-17T18:22:28Z</dcterms:modified>
</cp:coreProperties>
</file>